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83" r:id="rId5"/>
    <p:sldId id="726" r:id="rId6"/>
    <p:sldId id="727" r:id="rId7"/>
    <p:sldId id="728" r:id="rId8"/>
    <p:sldId id="730" r:id="rId9"/>
    <p:sldId id="731" r:id="rId10"/>
    <p:sldId id="732" r:id="rId11"/>
    <p:sldId id="734" r:id="rId12"/>
    <p:sldId id="735" r:id="rId13"/>
    <p:sldId id="737" r:id="rId14"/>
    <p:sldId id="736" r:id="rId15"/>
    <p:sldId id="738" r:id="rId16"/>
    <p:sldId id="739" r:id="rId17"/>
    <p:sldId id="740" r:id="rId18"/>
    <p:sldId id="741" r:id="rId19"/>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64A1A2-F875-45F8-A604-46E54D602AFB}" v="3" dt="2024-01-11T13:42:17.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39" autoAdjust="0"/>
  </p:normalViewPr>
  <p:slideViewPr>
    <p:cSldViewPr snapToGrid="0" snapToObjects="1">
      <p:cViewPr varScale="1">
        <p:scale>
          <a:sx n="144" d="100"/>
          <a:sy n="144" d="100"/>
        </p:scale>
        <p:origin x="684"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8" d="100"/>
          <a:sy n="88" d="100"/>
        </p:scale>
        <p:origin x="2610" y="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Ray" userId="42bf8e9e43cb9154" providerId="LiveId" clId="{B164A1A2-F875-45F8-A604-46E54D602AFB}"/>
    <pc:docChg chg="undo redo custSel addSld delSld modSld">
      <pc:chgData name="Jeffrey Ray" userId="42bf8e9e43cb9154" providerId="LiveId" clId="{B164A1A2-F875-45F8-A604-46E54D602AFB}" dt="2024-01-12T12:13:37.216" v="53" actId="947"/>
      <pc:docMkLst>
        <pc:docMk/>
      </pc:docMkLst>
      <pc:sldChg chg="modSp mod">
        <pc:chgData name="Jeffrey Ray" userId="42bf8e9e43cb9154" providerId="LiveId" clId="{B164A1A2-F875-45F8-A604-46E54D602AFB}" dt="2024-01-12T12:13:37.216" v="53" actId="947"/>
        <pc:sldMkLst>
          <pc:docMk/>
          <pc:sldMk cId="0" sldId="283"/>
        </pc:sldMkLst>
        <pc:spChg chg="mod">
          <ac:chgData name="Jeffrey Ray" userId="42bf8e9e43cb9154" providerId="LiveId" clId="{B164A1A2-F875-45F8-A604-46E54D602AFB}" dt="2024-01-12T12:13:37.216" v="53" actId="947"/>
          <ac:spMkLst>
            <pc:docMk/>
            <pc:sldMk cId="0" sldId="283"/>
            <ac:spMk id="4" creationId="{00000000-0000-0000-0000-000000000000}"/>
          </ac:spMkLst>
        </pc:spChg>
      </pc:sldChg>
      <pc:sldChg chg="add del">
        <pc:chgData name="Jeffrey Ray" userId="42bf8e9e43cb9154" providerId="LiveId" clId="{B164A1A2-F875-45F8-A604-46E54D602AFB}" dt="2024-01-11T13:40:33.670" v="2" actId="2696"/>
        <pc:sldMkLst>
          <pc:docMk/>
          <pc:sldMk cId="421380045" sldId="679"/>
        </pc:sldMkLst>
      </pc:sldChg>
      <pc:sldChg chg="add del">
        <pc:chgData name="Jeffrey Ray" userId="42bf8e9e43cb9154" providerId="LiveId" clId="{B164A1A2-F875-45F8-A604-46E54D602AFB}" dt="2024-01-11T13:40:33.670" v="2" actId="2696"/>
        <pc:sldMkLst>
          <pc:docMk/>
          <pc:sldMk cId="53482232" sldId="706"/>
        </pc:sldMkLst>
      </pc:sldChg>
      <pc:sldChg chg="add del">
        <pc:chgData name="Jeffrey Ray" userId="42bf8e9e43cb9154" providerId="LiveId" clId="{B164A1A2-F875-45F8-A604-46E54D602AFB}" dt="2024-01-11T13:40:33.670" v="2" actId="2696"/>
        <pc:sldMkLst>
          <pc:docMk/>
          <pc:sldMk cId="3978337800" sldId="707"/>
        </pc:sldMkLst>
      </pc:sldChg>
      <pc:sldChg chg="add del">
        <pc:chgData name="Jeffrey Ray" userId="42bf8e9e43cb9154" providerId="LiveId" clId="{B164A1A2-F875-45F8-A604-46E54D602AFB}" dt="2024-01-11T13:40:33.670" v="2" actId="2696"/>
        <pc:sldMkLst>
          <pc:docMk/>
          <pc:sldMk cId="653384986" sldId="715"/>
        </pc:sldMkLst>
      </pc:sldChg>
      <pc:sldChg chg="add del">
        <pc:chgData name="Jeffrey Ray" userId="42bf8e9e43cb9154" providerId="LiveId" clId="{B164A1A2-F875-45F8-A604-46E54D602AFB}" dt="2024-01-11T13:40:33.670" v="2" actId="2696"/>
        <pc:sldMkLst>
          <pc:docMk/>
          <pc:sldMk cId="3062145276" sldId="716"/>
        </pc:sldMkLst>
      </pc:sldChg>
      <pc:sldChg chg="add del">
        <pc:chgData name="Jeffrey Ray" userId="42bf8e9e43cb9154" providerId="LiveId" clId="{B164A1A2-F875-45F8-A604-46E54D602AFB}" dt="2024-01-11T13:40:33.670" v="2" actId="2696"/>
        <pc:sldMkLst>
          <pc:docMk/>
          <pc:sldMk cId="4031577941" sldId="719"/>
        </pc:sldMkLst>
      </pc:sldChg>
      <pc:sldChg chg="add del">
        <pc:chgData name="Jeffrey Ray" userId="42bf8e9e43cb9154" providerId="LiveId" clId="{B164A1A2-F875-45F8-A604-46E54D602AFB}" dt="2024-01-11T13:40:33.670" v="2" actId="2696"/>
        <pc:sldMkLst>
          <pc:docMk/>
          <pc:sldMk cId="4261453400" sldId="720"/>
        </pc:sldMkLst>
      </pc:sldChg>
      <pc:sldChg chg="add del">
        <pc:chgData name="Jeffrey Ray" userId="42bf8e9e43cb9154" providerId="LiveId" clId="{B164A1A2-F875-45F8-A604-46E54D602AFB}" dt="2024-01-11T13:40:33.670" v="2" actId="2696"/>
        <pc:sldMkLst>
          <pc:docMk/>
          <pc:sldMk cId="1285094056" sldId="722"/>
        </pc:sldMkLst>
      </pc:sldChg>
      <pc:sldChg chg="add del">
        <pc:chgData name="Jeffrey Ray" userId="42bf8e9e43cb9154" providerId="LiveId" clId="{B164A1A2-F875-45F8-A604-46E54D602AFB}" dt="2024-01-11T13:40:33.670" v="2" actId="2696"/>
        <pc:sldMkLst>
          <pc:docMk/>
          <pc:sldMk cId="2502990056" sldId="723"/>
        </pc:sldMkLst>
      </pc:sldChg>
      <pc:sldChg chg="add del">
        <pc:chgData name="Jeffrey Ray" userId="42bf8e9e43cb9154" providerId="LiveId" clId="{B164A1A2-F875-45F8-A604-46E54D602AFB}" dt="2024-01-11T13:40:33.670" v="2" actId="2696"/>
        <pc:sldMkLst>
          <pc:docMk/>
          <pc:sldMk cId="3077918947" sldId="724"/>
        </pc:sldMkLst>
      </pc:sldChg>
      <pc:sldChg chg="add del">
        <pc:chgData name="Jeffrey Ray" userId="42bf8e9e43cb9154" providerId="LiveId" clId="{B164A1A2-F875-45F8-A604-46E54D602AFB}" dt="2024-01-11T13:40:33.670" v="2" actId="2696"/>
        <pc:sldMkLst>
          <pc:docMk/>
          <pc:sldMk cId="2784440344" sldId="725"/>
        </pc:sldMkLst>
      </pc:sldChg>
      <pc:sldChg chg="modSp">
        <pc:chgData name="Jeffrey Ray" userId="42bf8e9e43cb9154" providerId="LiveId" clId="{B164A1A2-F875-45F8-A604-46E54D602AFB}" dt="2024-01-11T13:42:17.106" v="49" actId="1076"/>
        <pc:sldMkLst>
          <pc:docMk/>
          <pc:sldMk cId="3077568455" sldId="726"/>
        </pc:sldMkLst>
        <pc:spChg chg="mod">
          <ac:chgData name="Jeffrey Ray" userId="42bf8e9e43cb9154" providerId="LiveId" clId="{B164A1A2-F875-45F8-A604-46E54D602AFB}" dt="2024-01-11T13:42:17.106" v="49" actId="1076"/>
          <ac:spMkLst>
            <pc:docMk/>
            <pc:sldMk cId="3077568455" sldId="726"/>
            <ac:spMk id="5" creationId="{00000000-0000-0000-0000-000000000000}"/>
          </ac:spMkLst>
        </pc:spChg>
        <pc:spChg chg="mod">
          <ac:chgData name="Jeffrey Ray" userId="42bf8e9e43cb9154" providerId="LiveId" clId="{B164A1A2-F875-45F8-A604-46E54D602AFB}" dt="2024-01-11T13:42:10.617" v="47" actId="1076"/>
          <ac:spMkLst>
            <pc:docMk/>
            <pc:sldMk cId="3077568455" sldId="726"/>
            <ac:spMk id="6" creationId="{00000000-0000-0000-0000-000000000000}"/>
          </ac:spMkLst>
        </pc:spChg>
      </pc:sldChg>
      <pc:sldChg chg="modSp mod">
        <pc:chgData name="Jeffrey Ray" userId="42bf8e9e43cb9154" providerId="LiveId" clId="{B164A1A2-F875-45F8-A604-46E54D602AFB}" dt="2024-01-12T11:52:24.912" v="51" actId="33524"/>
        <pc:sldMkLst>
          <pc:docMk/>
          <pc:sldMk cId="3356318675" sldId="732"/>
        </pc:sldMkLst>
        <pc:spChg chg="mod">
          <ac:chgData name="Jeffrey Ray" userId="42bf8e9e43cb9154" providerId="LiveId" clId="{B164A1A2-F875-45F8-A604-46E54D602AFB}" dt="2024-01-12T11:52:24.912" v="51" actId="33524"/>
          <ac:spMkLst>
            <pc:docMk/>
            <pc:sldMk cId="3356318675" sldId="732"/>
            <ac:spMk id="11" creationId="{00000000-0000-0000-0000-000000000000}"/>
          </ac:spMkLst>
        </pc:spChg>
      </pc:sldChg>
      <pc:sldChg chg="modSp mod">
        <pc:chgData name="Jeffrey Ray" userId="42bf8e9e43cb9154" providerId="LiveId" clId="{B164A1A2-F875-45F8-A604-46E54D602AFB}" dt="2024-01-12T12:00:28.438" v="52" actId="33524"/>
        <pc:sldMkLst>
          <pc:docMk/>
          <pc:sldMk cId="4280038821" sldId="736"/>
        </pc:sldMkLst>
        <pc:spChg chg="mod">
          <ac:chgData name="Jeffrey Ray" userId="42bf8e9e43cb9154" providerId="LiveId" clId="{B164A1A2-F875-45F8-A604-46E54D602AFB}" dt="2024-01-12T12:00:28.438" v="52" actId="33524"/>
          <ac:spMkLst>
            <pc:docMk/>
            <pc:sldMk cId="4280038821" sldId="736"/>
            <ac:spMk id="11" creationId="{00000000-0000-0000-0000-000000000000}"/>
          </ac:spMkLst>
        </pc:spChg>
      </pc:sldChg>
      <pc:sldChg chg="add del">
        <pc:chgData name="Jeffrey Ray" userId="42bf8e9e43cb9154" providerId="LiveId" clId="{B164A1A2-F875-45F8-A604-46E54D602AFB}" dt="2024-01-11T13:40:33.670" v="2" actId="2696"/>
        <pc:sldMkLst>
          <pc:docMk/>
          <pc:sldMk cId="3408412097" sldId="742"/>
        </pc:sldMkLst>
      </pc:sldChg>
      <pc:sldChg chg="add del">
        <pc:chgData name="Jeffrey Ray" userId="42bf8e9e43cb9154" providerId="LiveId" clId="{B164A1A2-F875-45F8-A604-46E54D602AFB}" dt="2024-01-11T13:40:33.670" v="2" actId="2696"/>
        <pc:sldMkLst>
          <pc:docMk/>
          <pc:sldMk cId="1778292892" sldId="74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AA29E04-9D0F-40EF-8F72-ADFB3987FFC0}" type="datetimeFigureOut">
              <a:rPr lang="en-US" smtClean="0"/>
              <a:t>1/12/2024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E0413AE-0AB1-4538-8781-57B66F464E0F}" type="slidenum">
              <a:rPr lang="en-US" smtClean="0"/>
              <a:t>‹#›</a:t>
            </a:fld>
            <a:endParaRPr lang="en-US"/>
          </a:p>
        </p:txBody>
      </p:sp>
    </p:spTree>
    <p:extLst>
      <p:ext uri="{BB962C8B-B14F-4D97-AF65-F5344CB8AC3E}">
        <p14:creationId xmlns:p14="http://schemas.microsoft.com/office/powerpoint/2010/main" val="2523233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FA9F6B6-2DFB-42B5-BF19-8B1787D254B4}" type="datetimeFigureOut">
              <a:rPr lang="en-US" smtClean="0"/>
              <a:pPr/>
              <a:t>1/12/2024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A6E02F6-A7A6-4BDB-B7CD-7217C4D37A7E}" type="slidenum">
              <a:rPr lang="en-US" smtClean="0"/>
              <a:pPr/>
              <a:t>‹#›</a:t>
            </a:fld>
            <a:endParaRPr lang="en-US"/>
          </a:p>
        </p:txBody>
      </p:sp>
    </p:spTree>
    <p:extLst>
      <p:ext uri="{BB962C8B-B14F-4D97-AF65-F5344CB8AC3E}">
        <p14:creationId xmlns:p14="http://schemas.microsoft.com/office/powerpoint/2010/main" val="3162105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057" y="4415790"/>
            <a:ext cx="6520543" cy="4183380"/>
          </a:xfrm>
        </p:spPr>
        <p:txBody>
          <a:bodyPr>
            <a:normAutofit/>
          </a:bodyPr>
          <a:lstStyle/>
          <a:p>
            <a:r>
              <a:rPr lang="en-US" sz="1600" b="1" dirty="0"/>
              <a:t>Text </a:t>
            </a:r>
          </a:p>
          <a:p>
            <a:r>
              <a:rPr lang="en-US" sz="1600" dirty="0"/>
              <a:t>Text</a:t>
            </a:r>
          </a:p>
        </p:txBody>
      </p:sp>
      <p:sp>
        <p:nvSpPr>
          <p:cNvPr id="4" name="Slide Number Placeholder 3"/>
          <p:cNvSpPr>
            <a:spLocks noGrp="1"/>
          </p:cNvSpPr>
          <p:nvPr>
            <p:ph type="sldNum" sz="quarter" idx="10"/>
          </p:nvPr>
        </p:nvSpPr>
        <p:spPr/>
        <p:txBody>
          <a:bodyPr/>
          <a:lstStyle/>
          <a:p>
            <a:fld id="{2A6E02F6-A7A6-4BDB-B7CD-7217C4D37A7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11</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1887057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12</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27865813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13</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2755718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14</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850714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15</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331340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3</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1579536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4</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1281892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5</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706948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6</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3348515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7</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4111710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8</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2596381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9</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2877235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a:p>
        </p:txBody>
      </p:sp>
      <p:sp>
        <p:nvSpPr>
          <p:cNvPr id="4" name="Slide Image Placeholder 1"/>
          <p:cNvSpPr>
            <a:spLocks noGrp="1" noRot="1" noChangeAspect="1"/>
          </p:cNvSpPr>
          <p:nvPr>
            <p:ph type="sldImg" idx="2"/>
          </p:nvPr>
        </p:nvSpPr>
        <p:spPr>
          <a:xfrm>
            <a:off x="214313" y="222250"/>
            <a:ext cx="6581775" cy="4937125"/>
          </a:xfrm>
        </p:spPr>
      </p:sp>
      <p:sp>
        <p:nvSpPr>
          <p:cNvPr id="5" name="x_PageNo"/>
          <p:cNvSpPr/>
          <p:nvPr/>
        </p:nvSpPr>
        <p:spPr>
          <a:xfrm>
            <a:off x="469900" y="8826500"/>
            <a:ext cx="1143000" cy="254000"/>
          </a:xfrm>
          <a:prstGeom prst="rect">
            <a:avLst/>
          </a:prstGeom>
          <a:noFill/>
          <a:ln w="2540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fld id="{2B3AE109-DB3F-4D36-B500-04BB5C711F66}" type="slidenum">
              <a:rPr lang="en-US" sz="1000" i="1" smtClean="0">
                <a:solidFill>
                  <a:srgbClr val="000000"/>
                </a:solidFill>
                <a:latin typeface="Arial" panose="020B0604020202020204" pitchFamily="34" charset="0"/>
              </a:rPr>
              <a:pPr/>
              <a:t>10</a:t>
            </a:fld>
            <a:endParaRPr lang="en-US" sz="1000" i="1">
              <a:solidFill>
                <a:srgbClr val="000000"/>
              </a:solidFill>
              <a:latin typeface="Arial" panose="020B0604020202020204" pitchFamily="34" charset="0"/>
            </a:endParaRPr>
          </a:p>
        </p:txBody>
      </p:sp>
    </p:spTree>
    <p:extLst>
      <p:ext uri="{BB962C8B-B14F-4D97-AF65-F5344CB8AC3E}">
        <p14:creationId xmlns:p14="http://schemas.microsoft.com/office/powerpoint/2010/main" val="2106555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83A04104-B531-4E24-93DE-43A338430FEE}" type="datetime1">
              <a:rPr lang="en-US" smtClean="0"/>
              <a:pPr/>
              <a:t>1/12/2024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t>IDBS 2500</a:t>
            </a:r>
          </a:p>
        </p:txBody>
      </p:sp>
      <p:sp>
        <p:nvSpPr>
          <p:cNvPr id="6" name="Slide Number Placeholder 5"/>
          <p:cNvSpPr>
            <a:spLocks noGrp="1"/>
          </p:cNvSpPr>
          <p:nvPr>
            <p:ph type="sldNum" sz="quarter" idx="12"/>
          </p:nvPr>
        </p:nvSpPr>
        <p:spPr/>
        <p:txBody>
          <a:bodyPr/>
          <a:lstStyle>
            <a:lvl1pPr>
              <a:defRPr/>
            </a:lvl1pPr>
          </a:lstStyle>
          <a:p>
            <a:fld id="{929D0976-B89B-43EA-942A-44142CB21F90}" type="slidenum">
              <a:rPr lang="en-US"/>
              <a:pPr/>
              <a:t>‹#›</a:t>
            </a:fld>
            <a:endParaRPr lang="en-US"/>
          </a:p>
        </p:txBody>
      </p:sp>
      <p:sp>
        <p:nvSpPr>
          <p:cNvPr id="8" name="Rectangle 7"/>
          <p:cNvSpPr/>
          <p:nvPr userDrawn="1"/>
        </p:nvSpPr>
        <p:spPr>
          <a:xfrm>
            <a:off x="0" y="868363"/>
            <a:ext cx="9144000" cy="46037"/>
          </a:xfrm>
          <a:prstGeom prst="rect">
            <a:avLst/>
          </a:prstGeom>
          <a:solidFill>
            <a:schemeClr val="tx1"/>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2295110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40649"/>
            <a:ext cx="8229600" cy="475330"/>
          </a:xfrm>
        </p:spPr>
        <p:txBody>
          <a:bodyPr/>
          <a:lstStyle>
            <a:lvl1pPr>
              <a:defRPr sz="3200" b="1"/>
            </a:lvl1pPr>
          </a:lstStyle>
          <a:p>
            <a:r>
              <a:rPr lang="en-US" dirty="0"/>
              <a:t>Click to edit Master title style</a:t>
            </a:r>
          </a:p>
        </p:txBody>
      </p:sp>
      <p:sp>
        <p:nvSpPr>
          <p:cNvPr id="3" name="Content Placeholder 2"/>
          <p:cNvSpPr>
            <a:spLocks noGrp="1"/>
          </p:cNvSpPr>
          <p:nvPr>
            <p:ph idx="1"/>
          </p:nvPr>
        </p:nvSpPr>
        <p:spPr>
          <a:xfrm>
            <a:off x="457200" y="1604211"/>
            <a:ext cx="8229600" cy="463616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ACED09CD-5C3E-4428-8A42-341F4EC50FB5}" type="slidenum">
              <a:rPr lang="en-US"/>
              <a:pPr/>
              <a:t>‹#›</a:t>
            </a:fld>
            <a:endParaRPr lang="en-US"/>
          </a:p>
        </p:txBody>
      </p:sp>
      <p:sp>
        <p:nvSpPr>
          <p:cNvPr id="8" name="Rectangle 7"/>
          <p:cNvSpPr/>
          <p:nvPr userDrawn="1"/>
        </p:nvSpPr>
        <p:spPr>
          <a:xfrm>
            <a:off x="0" y="868363"/>
            <a:ext cx="9144000" cy="46037"/>
          </a:xfrm>
          <a:prstGeom prst="rect">
            <a:avLst/>
          </a:prstGeom>
          <a:solidFill>
            <a:schemeClr val="tx1"/>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3070799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CEFCBB98-DD71-4AA4-8C5C-EF30B4AAFE75}" type="slidenum">
              <a:rPr lang="en-US"/>
              <a:pPr/>
              <a:t>‹#›</a:t>
            </a:fld>
            <a:endParaRPr lang="en-US"/>
          </a:p>
        </p:txBody>
      </p:sp>
    </p:spTree>
    <p:extLst>
      <p:ext uri="{BB962C8B-B14F-4D97-AF65-F5344CB8AC3E}">
        <p14:creationId xmlns:p14="http://schemas.microsoft.com/office/powerpoint/2010/main" val="3725677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70464"/>
            <a:ext cx="8229600" cy="409157"/>
          </a:xfrm>
        </p:spPr>
        <p:txBody>
          <a:bodyPr/>
          <a:lstStyle>
            <a:lvl1pPr>
              <a:defRPr sz="2800"/>
            </a:lvl1pPr>
          </a:lstStyle>
          <a:p>
            <a:r>
              <a:rPr lang="en-US" dirty="0"/>
              <a:t>Click to edit Master title style</a:t>
            </a:r>
          </a:p>
        </p:txBody>
      </p:sp>
      <p:sp>
        <p:nvSpPr>
          <p:cNvPr id="3" name="Content Placeholder 2"/>
          <p:cNvSpPr>
            <a:spLocks noGrp="1"/>
          </p:cNvSpPr>
          <p:nvPr>
            <p:ph sz="half" idx="1"/>
          </p:nvPr>
        </p:nvSpPr>
        <p:spPr>
          <a:xfrm>
            <a:off x="457200" y="1459832"/>
            <a:ext cx="4038600" cy="4788568"/>
          </a:xfrm>
        </p:spPr>
        <p:txBody>
          <a:bodyPr/>
          <a:lstStyle>
            <a:lvl1pPr marL="174625" indent="-174625">
              <a:defRPr sz="2400"/>
            </a:lvl1pPr>
            <a:lvl2pPr>
              <a:defRPr sz="2000" b="1"/>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9832"/>
            <a:ext cx="4038600" cy="4788568"/>
          </a:xfrm>
        </p:spPr>
        <p:txBody>
          <a:bodyPr/>
          <a:lstStyle>
            <a:lvl1pPr marL="174625" indent="-174625">
              <a:defRPr sz="2400"/>
            </a:lvl1pPr>
            <a:lvl2pPr>
              <a:defRPr sz="2000" b="1"/>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12"/>
          </p:nvPr>
        </p:nvSpPr>
        <p:spPr/>
        <p:txBody>
          <a:bodyPr/>
          <a:lstStyle>
            <a:lvl1pPr>
              <a:defRPr/>
            </a:lvl1pPr>
          </a:lstStyle>
          <a:p>
            <a:fld id="{E7DE7391-40ED-48DB-9F4C-26B009FF7E3F}" type="slidenum">
              <a:rPr lang="en-US"/>
              <a:pPr/>
              <a:t>‹#›</a:t>
            </a:fld>
            <a:endParaRPr lang="en-US"/>
          </a:p>
        </p:txBody>
      </p:sp>
    </p:spTree>
    <p:extLst>
      <p:ext uri="{BB962C8B-B14F-4D97-AF65-F5344CB8AC3E}">
        <p14:creationId xmlns:p14="http://schemas.microsoft.com/office/powerpoint/2010/main" val="540571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40815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40815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12"/>
          </p:nvPr>
        </p:nvSpPr>
        <p:spPr/>
        <p:txBody>
          <a:bodyPr/>
          <a:lstStyle>
            <a:lvl1pPr>
              <a:defRPr/>
            </a:lvl1pPr>
          </a:lstStyle>
          <a:p>
            <a:fld id="{6389E125-D4EC-495B-9DF9-029A992DCE89}" type="slidenum">
              <a:rPr lang="en-US"/>
              <a:pPr/>
              <a:t>‹#›</a:t>
            </a:fld>
            <a:endParaRPr lang="en-US"/>
          </a:p>
        </p:txBody>
      </p:sp>
    </p:spTree>
    <p:extLst>
      <p:ext uri="{BB962C8B-B14F-4D97-AF65-F5344CB8AC3E}">
        <p14:creationId xmlns:p14="http://schemas.microsoft.com/office/powerpoint/2010/main" val="361163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70464"/>
            <a:ext cx="8229600" cy="361031"/>
          </a:xfrm>
        </p:spPr>
        <p:txBody>
          <a:bodyPr/>
          <a:lstStyle>
            <a:lvl1pPr>
              <a:defRPr sz="2400"/>
            </a:lvl1pPr>
          </a:lstStyle>
          <a:p>
            <a:r>
              <a:rPr lang="en-US" dirty="0"/>
              <a:t>Click to edit Master title style</a:t>
            </a:r>
          </a:p>
        </p:txBody>
      </p:sp>
      <p:sp>
        <p:nvSpPr>
          <p:cNvPr id="5" name="Slide Number Placeholder 5"/>
          <p:cNvSpPr>
            <a:spLocks noGrp="1"/>
          </p:cNvSpPr>
          <p:nvPr>
            <p:ph type="sldNum" sz="quarter" idx="12"/>
          </p:nvPr>
        </p:nvSpPr>
        <p:spPr/>
        <p:txBody>
          <a:bodyPr/>
          <a:lstStyle>
            <a:lvl1pPr>
              <a:defRPr/>
            </a:lvl1pPr>
          </a:lstStyle>
          <a:p>
            <a:fld id="{C5168E54-A890-4D06-BC56-0698B78CF9A2}" type="slidenum">
              <a:rPr lang="en-US"/>
              <a:pPr/>
              <a:t>‹#›</a:t>
            </a:fld>
            <a:endParaRPr lang="en-US"/>
          </a:p>
        </p:txBody>
      </p:sp>
    </p:spTree>
    <p:extLst>
      <p:ext uri="{BB962C8B-B14F-4D97-AF65-F5344CB8AC3E}">
        <p14:creationId xmlns:p14="http://schemas.microsoft.com/office/powerpoint/2010/main" val="100715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lvl1pPr>
              <a:defRPr/>
            </a:lvl1pPr>
          </a:lstStyle>
          <a:p>
            <a:fld id="{E156D3A3-37D1-4034-B0E1-05497A4BE58F}" type="slidenum">
              <a:rPr lang="en-US"/>
              <a:pPr/>
              <a:t>‹#›</a:t>
            </a:fld>
            <a:endParaRPr lang="en-US"/>
          </a:p>
        </p:txBody>
      </p:sp>
    </p:spTree>
    <p:extLst>
      <p:ext uri="{BB962C8B-B14F-4D97-AF65-F5344CB8AC3E}">
        <p14:creationId xmlns:p14="http://schemas.microsoft.com/office/powerpoint/2010/main" val="2411572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78568"/>
            <a:ext cx="3008313" cy="946975"/>
          </a:xfrm>
        </p:spPr>
        <p:txBody>
          <a:bodyPr anchor="ctr"/>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978568"/>
            <a:ext cx="5111750" cy="5269833"/>
          </a:xfrm>
        </p:spPr>
        <p:txBody>
          <a:bodyPr/>
          <a:lstStyle>
            <a:lvl1pPr marL="174625" indent="-174625">
              <a:defRPr sz="2400"/>
            </a:lvl1pPr>
            <a:lvl2pPr>
              <a:defRPr sz="2000" b="1"/>
            </a:lvl2pPr>
            <a:lvl3pPr>
              <a:defRPr sz="1800" b="1"/>
            </a:lvl3pPr>
            <a:lvl4pPr>
              <a:defRPr sz="16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046789"/>
            <a:ext cx="3008313" cy="42016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5"/>
          <p:cNvSpPr>
            <a:spLocks noGrp="1"/>
          </p:cNvSpPr>
          <p:nvPr>
            <p:ph type="sldNum" sz="quarter" idx="12"/>
          </p:nvPr>
        </p:nvSpPr>
        <p:spPr/>
        <p:txBody>
          <a:bodyPr/>
          <a:lstStyle>
            <a:lvl1pPr>
              <a:defRPr/>
            </a:lvl1pPr>
          </a:lstStyle>
          <a:p>
            <a:fld id="{1FC2EF59-3D04-4D87-830C-9D667B178D7C}" type="slidenum">
              <a:rPr lang="en-US"/>
              <a:pPr/>
              <a:t>‹#›</a:t>
            </a:fld>
            <a:endParaRPr lang="en-US"/>
          </a:p>
        </p:txBody>
      </p:sp>
    </p:spTree>
    <p:extLst>
      <p:ext uri="{BB962C8B-B14F-4D97-AF65-F5344CB8AC3E}">
        <p14:creationId xmlns:p14="http://schemas.microsoft.com/office/powerpoint/2010/main" val="21642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970464"/>
            <a:ext cx="8229600" cy="537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572126"/>
            <a:ext cx="8229600" cy="4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0209647D-AF54-44A7-95F7-DAB1E81BAB46}" type="datetime1">
              <a:rPr lang="en-US" smtClean="0"/>
              <a:pPr/>
              <a:t>1/12/2024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050" smtClean="0">
                <a:solidFill>
                  <a:schemeClr val="tx1">
                    <a:tint val="75000"/>
                  </a:schemeClr>
                </a:solidFill>
                <a:latin typeface="+mn-lt"/>
                <a:ea typeface="+mn-ea"/>
              </a:defRPr>
            </a:lvl1pPr>
          </a:lstStyle>
          <a:p>
            <a:pPr>
              <a:defRPr/>
            </a:pPr>
            <a:r>
              <a:rPr lang="en-US" dirty="0"/>
              <a:t>© 2019 by Jeffrey S. Ray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79872FD9-6E6B-4EB4-B6EA-81CA13292044}" type="slidenum">
              <a:rPr lang="en-US" smtClean="0"/>
              <a:pPr/>
              <a:t>‹#›</a:t>
            </a:fld>
            <a:endParaRPr lang="en-US" dirty="0"/>
          </a:p>
        </p:txBody>
      </p:sp>
      <p:sp>
        <p:nvSpPr>
          <p:cNvPr id="8" name="Rectangle 7"/>
          <p:cNvSpPr/>
          <p:nvPr userDrawn="1"/>
        </p:nvSpPr>
        <p:spPr>
          <a:xfrm>
            <a:off x="0" y="868363"/>
            <a:ext cx="9144000" cy="46037"/>
          </a:xfrm>
          <a:prstGeom prst="rect">
            <a:avLst/>
          </a:prstGeom>
          <a:solidFill>
            <a:schemeClr val="tx1"/>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lvl1pPr algn="ctr" defTabSz="457200" rtl="0" fontAlgn="base">
        <a:spcBef>
          <a:spcPct val="0"/>
        </a:spcBef>
        <a:spcAft>
          <a:spcPct val="0"/>
        </a:spcAft>
        <a:defRPr sz="3200" b="1" kern="1200">
          <a:solidFill>
            <a:schemeClr val="tx1"/>
          </a:solidFill>
          <a:latin typeface="+mj-lt"/>
          <a:ea typeface="ＭＳ Ｐゴシック" charset="-128"/>
          <a:cs typeface="+mj-cs"/>
        </a:defRPr>
      </a:lvl1pPr>
      <a:lvl2pPr algn="ctr" defTabSz="457200" rtl="0" fontAlgn="base">
        <a:spcBef>
          <a:spcPct val="0"/>
        </a:spcBef>
        <a:spcAft>
          <a:spcPct val="0"/>
        </a:spcAft>
        <a:defRPr sz="4400">
          <a:solidFill>
            <a:schemeClr val="tx1"/>
          </a:solidFill>
          <a:latin typeface="Calibri" charset="0"/>
          <a:ea typeface="ＭＳ Ｐゴシック" charset="-128"/>
        </a:defRPr>
      </a:lvl2pPr>
      <a:lvl3pPr algn="ctr" defTabSz="457200" rtl="0" fontAlgn="base">
        <a:spcBef>
          <a:spcPct val="0"/>
        </a:spcBef>
        <a:spcAft>
          <a:spcPct val="0"/>
        </a:spcAft>
        <a:defRPr sz="4400">
          <a:solidFill>
            <a:schemeClr val="tx1"/>
          </a:solidFill>
          <a:latin typeface="Calibri" charset="0"/>
          <a:ea typeface="ＭＳ Ｐゴシック" charset="-128"/>
        </a:defRPr>
      </a:lvl3pPr>
      <a:lvl4pPr algn="ctr" defTabSz="457200" rtl="0" fontAlgn="base">
        <a:spcBef>
          <a:spcPct val="0"/>
        </a:spcBef>
        <a:spcAft>
          <a:spcPct val="0"/>
        </a:spcAft>
        <a:defRPr sz="4400">
          <a:solidFill>
            <a:schemeClr val="tx1"/>
          </a:solidFill>
          <a:latin typeface="Calibri" charset="0"/>
          <a:ea typeface="ＭＳ Ｐゴシック" charset="-128"/>
        </a:defRPr>
      </a:lvl4pPr>
      <a:lvl5pPr algn="ctr" defTabSz="457200" rtl="0" fontAlgn="base">
        <a:spcBef>
          <a:spcPct val="0"/>
        </a:spcBef>
        <a:spcAft>
          <a:spcPct val="0"/>
        </a:spcAft>
        <a:defRPr sz="4400">
          <a:solidFill>
            <a:schemeClr val="tx1"/>
          </a:solidFill>
          <a:latin typeface="Calibri" charset="0"/>
          <a:ea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fontAlgn="base">
        <a:spcBef>
          <a:spcPct val="20000"/>
        </a:spcBef>
        <a:spcAft>
          <a:spcPct val="0"/>
        </a:spcAft>
        <a:buFont typeface="Arial" charset="0"/>
        <a:buChar char="•"/>
        <a:defRPr sz="2800" b="1" kern="1200">
          <a:solidFill>
            <a:schemeClr val="tx1"/>
          </a:solidFill>
          <a:latin typeface="+mn-lt"/>
          <a:ea typeface="ＭＳ Ｐゴシック" charset="-128"/>
          <a:cs typeface="+mn-cs"/>
        </a:defRPr>
      </a:lvl1pPr>
      <a:lvl2pPr marL="742950" indent="-28575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18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16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14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techtarget.com/searchitoperations/tip/How-to-create-and-manage-a-rock-solid-DevSecOps-framewor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5069" y="4406900"/>
            <a:ext cx="7689644" cy="1362075"/>
          </a:xfrm>
        </p:spPr>
        <p:txBody>
          <a:bodyPr/>
          <a:lstStyle/>
          <a:p>
            <a:r>
              <a:rPr lang="en-US" sz="2800" dirty="0"/>
              <a:t>Implementing </a:t>
            </a:r>
            <a:r>
              <a:rPr lang="en-US" sz="2800" cap="none" dirty="0"/>
              <a:t>a</a:t>
            </a:r>
            <a:r>
              <a:rPr lang="en-US" sz="2800" dirty="0"/>
              <a:t> </a:t>
            </a:r>
            <a:r>
              <a:rPr lang="en-US" sz="2800" dirty="0" err="1"/>
              <a:t>D</a:t>
            </a:r>
            <a:r>
              <a:rPr lang="en-US" sz="2800" cap="none" dirty="0" err="1"/>
              <a:t>ev</a:t>
            </a:r>
            <a:r>
              <a:rPr lang="en-US" sz="2800" dirty="0" err="1"/>
              <a:t>S</a:t>
            </a:r>
            <a:r>
              <a:rPr lang="en-US" sz="2800" cap="none" dirty="0" err="1"/>
              <a:t>ec</a:t>
            </a:r>
            <a:r>
              <a:rPr lang="en-US" sz="2800" dirty="0" err="1"/>
              <a:t>O</a:t>
            </a:r>
            <a:r>
              <a:rPr lang="en-US" sz="2800" cap="none" dirty="0" err="1"/>
              <a:t>ps</a:t>
            </a:r>
            <a:r>
              <a:rPr lang="en-US" sz="2800" dirty="0"/>
              <a:t> Framework</a:t>
            </a:r>
          </a:p>
        </p:txBody>
      </p:sp>
      <p:sp>
        <p:nvSpPr>
          <p:cNvPr id="7" name="Text Placeholder 6"/>
          <p:cNvSpPr>
            <a:spLocks noGrp="1"/>
          </p:cNvSpPr>
          <p:nvPr>
            <p:ph type="body" idx="1"/>
          </p:nvPr>
        </p:nvSpPr>
        <p:spPr>
          <a:xfrm>
            <a:off x="805068" y="2778338"/>
            <a:ext cx="7772400" cy="1362075"/>
          </a:xfrm>
        </p:spPr>
        <p:txBody>
          <a:bodyPr/>
          <a:lstStyle/>
          <a:p>
            <a:r>
              <a:rPr lang="en-US" sz="2800" dirty="0"/>
              <a:t>Continuous Deployment Methods &amp; Practices</a:t>
            </a:r>
          </a:p>
          <a:p>
            <a:r>
              <a:rPr lang="en-US" dirty="0"/>
              <a:t>Dr. Jeffrey S. Ray, PMP, CSEP, P.E., Esq. </a:t>
            </a:r>
          </a:p>
          <a:p>
            <a:endParaRPr lang="en-US" dirty="0"/>
          </a:p>
        </p:txBody>
      </p:sp>
      <p:sp>
        <p:nvSpPr>
          <p:cNvPr id="2" name="Slide Number Placeholder 1"/>
          <p:cNvSpPr>
            <a:spLocks noGrp="1"/>
          </p:cNvSpPr>
          <p:nvPr>
            <p:ph type="sldNum" sz="quarter" idx="12"/>
          </p:nvPr>
        </p:nvSpPr>
        <p:spPr/>
        <p:txBody>
          <a:bodyPr/>
          <a:lstStyle/>
          <a:p>
            <a:fld id="{929D0976-B89B-43EA-942A-44142CB21F90}" type="slidenum">
              <a:rPr lang="en-US" smtClean="0"/>
              <a:pPr/>
              <a:t>1</a:t>
            </a:fld>
            <a:endParaRPr lang="en-US" dirty="0"/>
          </a:p>
        </p:txBody>
      </p:sp>
      <p:sp>
        <p:nvSpPr>
          <p:cNvPr id="5" name="Rectangle 4"/>
          <p:cNvSpPr/>
          <p:nvPr/>
        </p:nvSpPr>
        <p:spPr>
          <a:xfrm>
            <a:off x="0" y="868363"/>
            <a:ext cx="9144000" cy="46037"/>
          </a:xfrm>
          <a:prstGeom prst="rect">
            <a:avLst/>
          </a:prstGeom>
          <a:solidFill>
            <a:schemeClr val="tx1"/>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0" y="6439361"/>
            <a:ext cx="9144000" cy="433387"/>
          </a:xfrm>
          <a:prstGeom prst="rect">
            <a:avLst/>
          </a:prstGeom>
          <a:solidFill>
            <a:srgbClr val="002060"/>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Box 6">
            <a:extLst>
              <a:ext uri="{FF2B5EF4-FFF2-40B4-BE49-F238E27FC236}">
                <a16:creationId xmlns:a16="http://schemas.microsoft.com/office/drawing/2014/main" id="{2604E044-1021-4276-B27C-43CCF068DC64}"/>
              </a:ext>
            </a:extLst>
          </p:cNvPr>
          <p:cNvSpPr txBox="1">
            <a:spLocks noChangeArrowheads="1"/>
          </p:cNvSpPr>
          <p:nvPr/>
        </p:nvSpPr>
        <p:spPr bwMode="auto">
          <a:xfrm>
            <a:off x="6361114" y="6517554"/>
            <a:ext cx="21335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a:lstStyle>
          <a:p>
            <a:r>
              <a:rPr lang="en-US" sz="1200" b="1" dirty="0">
                <a:solidFill>
                  <a:schemeClr val="bg1"/>
                </a:solidFill>
                <a:latin typeface="+mn-lt"/>
              </a:rPr>
              <a:t>© 2024 Jeffrey S. Ray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0"/>
            </a:pPr>
            <a:r>
              <a:rPr lang="en-US" sz="1600" b="1" dirty="0"/>
              <a:t>Develop and mandate a process for scanning code and repositories. </a:t>
            </a:r>
          </a:p>
          <a:p>
            <a:pPr marL="1139825" lvl="1" indent="-287338"/>
            <a:r>
              <a:rPr lang="en-US" sz="1400" dirty="0"/>
              <a:t>Repository scanning tools can perform static analysis of code committed to repositories before build execution, checking for vulnerabilities, hardcoded credentials and other common oversights. </a:t>
            </a:r>
          </a:p>
          <a:p>
            <a:pPr marL="1139825" lvl="1" indent="-287338"/>
            <a:r>
              <a:rPr lang="en-US" sz="1400" dirty="0"/>
              <a:t>Vulnerability testing and other static testing are vital for code security. </a:t>
            </a:r>
          </a:p>
          <a:p>
            <a:pPr marL="1139825" lvl="1" indent="-287338"/>
            <a:r>
              <a:rPr lang="en-US" sz="1400" dirty="0"/>
              <a:t>Repository scanning adds safety for larger teams in which many developers access the same repository. Code scans can be initiated through a command-line (CLI) option, build automation (e.g., Maven, </a:t>
            </a:r>
            <a:r>
              <a:rPr lang="en-US" sz="1400" dirty="0" err="1"/>
              <a:t>Gradle</a:t>
            </a:r>
            <a:r>
              <a:rPr lang="en-US" sz="1400" dirty="0"/>
              <a:t>, GitHub Action), through a simple API call, or a secure code upload. </a:t>
            </a:r>
          </a:p>
          <a:p>
            <a:pPr marL="1139825" lvl="1" indent="-287338"/>
            <a:r>
              <a:rPr lang="en-US" sz="1400" dirty="0"/>
              <a:t>Based on OWASP Benchmark scores, Contrast Scan has achieved an accurate static analysis solution that allows organizations to focus limited staff resources on the critical vulnerabilities that matter. </a:t>
            </a:r>
          </a:p>
          <a:p>
            <a:pPr marL="800100" lvl="1" indent="-342900">
              <a:buFont typeface="+mj-lt"/>
              <a:buAutoNum type="arabicPeriod" startAt="9"/>
            </a:pPr>
            <a:endParaRPr lang="en-US" sz="1600" dirty="0"/>
          </a:p>
        </p:txBody>
      </p:sp>
      <p:sp>
        <p:nvSpPr>
          <p:cNvPr id="4" name="Slide Number Placeholder 3"/>
          <p:cNvSpPr>
            <a:spLocks noGrp="1"/>
          </p:cNvSpPr>
          <p:nvPr>
            <p:ph type="sldNum" sz="quarter" idx="12"/>
          </p:nvPr>
        </p:nvSpPr>
        <p:spPr/>
        <p:txBody>
          <a:bodyPr/>
          <a:lstStyle/>
          <a:p>
            <a:fld id="{ACED09CD-5C3E-4428-8A42-341F4EC50FB5}" type="slidenum">
              <a:rPr lang="en-US" smtClean="0"/>
              <a:pPr/>
              <a:t>10</a:t>
            </a:fld>
            <a:endParaRPr lang="en-US" dirty="0"/>
          </a:p>
        </p:txBody>
      </p:sp>
    </p:spTree>
    <p:extLst>
      <p:ext uri="{BB962C8B-B14F-4D97-AF65-F5344CB8AC3E}">
        <p14:creationId xmlns:p14="http://schemas.microsoft.com/office/powerpoint/2010/main" val="2815948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1"/>
            </a:pPr>
            <a:r>
              <a:rPr lang="en-US" sz="1600" b="1" dirty="0"/>
              <a:t>Develop and mandate a process for securing the development pipeline. </a:t>
            </a:r>
          </a:p>
          <a:p>
            <a:pPr marL="1139825" lvl="1" indent="-287338"/>
            <a:r>
              <a:rPr lang="en-US" sz="1400" dirty="0"/>
              <a:t>Upon detecting a security issue, a comprehensive </a:t>
            </a:r>
            <a:r>
              <a:rPr lang="en-US" sz="1400" dirty="0" err="1"/>
              <a:t>DevSecOps</a:t>
            </a:r>
            <a:r>
              <a:rPr lang="en-US" sz="1400" dirty="0"/>
              <a:t> framework must adjust the development workflow to prevent code commits to default or trunk branches until issues are remediated. </a:t>
            </a:r>
          </a:p>
          <a:p>
            <a:pPr marL="1139825" lvl="1" indent="-287338"/>
            <a:r>
              <a:rPr lang="en-US" sz="1400" dirty="0"/>
              <a:t>An attacker could also compromise the pipeline itself by introducing malicious code or stealing credentials. Consequently, organizations should implement and review security controls within their development pipelines. </a:t>
            </a:r>
          </a:p>
          <a:p>
            <a:pPr marL="800100" lvl="1" indent="-342900">
              <a:buFont typeface="+mj-lt"/>
              <a:buAutoNum type="arabicPeriod" startAt="12"/>
            </a:pPr>
            <a:r>
              <a:rPr lang="en-US" sz="1600" b="1" dirty="0"/>
              <a:t>Improve testing competency to Detect Application Flaws and security issues. </a:t>
            </a:r>
          </a:p>
          <a:p>
            <a:pPr marL="1139825" lvl="1" indent="-287338"/>
            <a:r>
              <a:rPr lang="en-US" sz="1400" dirty="0"/>
              <a:t>Testing should detect application flaws and security issues. Automation and orchestration in build, test and release pipelines should include running security tools when code is deployed for testing. For example, checking for vulnerabilities during unit testing. </a:t>
            </a:r>
          </a:p>
          <a:p>
            <a:pPr marL="1139825" lvl="1" indent="-287338"/>
            <a:r>
              <a:rPr lang="en-US" sz="1400" dirty="0"/>
              <a:t>Common test considerations for a </a:t>
            </a:r>
            <a:r>
              <a:rPr lang="en-US" sz="1400" dirty="0" err="1"/>
              <a:t>DevSecOps</a:t>
            </a:r>
            <a:r>
              <a:rPr lang="en-US" sz="1400" dirty="0"/>
              <a:t> framework include Integrating Dynamic Application Security (IDAS) testing and securing the infrastructure.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11</a:t>
            </a:fld>
            <a:endParaRPr lang="en-US" dirty="0"/>
          </a:p>
        </p:txBody>
      </p:sp>
    </p:spTree>
    <p:extLst>
      <p:ext uri="{BB962C8B-B14F-4D97-AF65-F5344CB8AC3E}">
        <p14:creationId xmlns:p14="http://schemas.microsoft.com/office/powerpoint/2010/main" val="4280038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3"/>
            </a:pPr>
            <a:r>
              <a:rPr lang="en-US" sz="1600" b="1" dirty="0"/>
              <a:t>Integrate Penetration Testing and </a:t>
            </a:r>
            <a:r>
              <a:rPr lang="en-US" sz="1600" b="1" u="sng" dirty="0">
                <a:solidFill>
                  <a:srgbClr val="002060"/>
                </a:solidFill>
              </a:rPr>
              <a:t>Dynamic Application Security Testing (DAST</a:t>
            </a:r>
            <a:r>
              <a:rPr lang="en-US" sz="1600" b="1" dirty="0">
                <a:solidFill>
                  <a:srgbClr val="002060"/>
                </a:solidFill>
              </a:rPr>
              <a:t>).</a:t>
            </a:r>
            <a:r>
              <a:rPr lang="en-US" sz="1600" b="1" dirty="0"/>
              <a:t> </a:t>
            </a:r>
          </a:p>
          <a:p>
            <a:pPr marL="1139825" lvl="1" indent="-287338"/>
            <a:r>
              <a:rPr lang="en-US" sz="1400" dirty="0"/>
              <a:t>DAST and penetration testing have historically been the last step in the development cycle. </a:t>
            </a:r>
            <a:r>
              <a:rPr lang="en-US" sz="1400" dirty="0" err="1"/>
              <a:t>DevSecOps</a:t>
            </a:r>
            <a:r>
              <a:rPr lang="en-US" sz="1400" dirty="0"/>
              <a:t> adherents should add DAST, </a:t>
            </a:r>
            <a:r>
              <a:rPr lang="en-US" sz="1400" u="sng" dirty="0">
                <a:solidFill>
                  <a:srgbClr val="002060"/>
                </a:solidFill>
              </a:rPr>
              <a:t>Pen Testing</a:t>
            </a:r>
            <a:r>
              <a:rPr lang="en-US" sz="1400" dirty="0"/>
              <a:t> and other types of dynamic vulnerability testing to the build's test regiment within the pipeline. </a:t>
            </a:r>
          </a:p>
          <a:p>
            <a:pPr marL="1139825" lvl="1" indent="-287338"/>
            <a:r>
              <a:rPr lang="en-US" sz="1400" dirty="0"/>
              <a:t>Full DAST and other dynamic vulnerability testing, such as security acceptance testing, can be time-consuming, but lighter test regiments are an option that can yield faster results, while identifying issues missed in static testing.</a:t>
            </a:r>
          </a:p>
          <a:p>
            <a:pPr marL="800100" lvl="1" indent="-342900">
              <a:buFont typeface="+mj-lt"/>
              <a:buAutoNum type="arabicPeriod" startAt="14"/>
            </a:pPr>
            <a:r>
              <a:rPr lang="en-US" sz="1600" b="1" dirty="0"/>
              <a:t>Develop and mandate a process for </a:t>
            </a:r>
            <a:r>
              <a:rPr lang="en-US" sz="1600" b="1" u="sng" dirty="0">
                <a:solidFill>
                  <a:srgbClr val="002060"/>
                </a:solidFill>
              </a:rPr>
              <a:t>Securing the Infrastructure</a:t>
            </a:r>
            <a:r>
              <a:rPr lang="en-US" sz="1600" b="1" dirty="0">
                <a:solidFill>
                  <a:srgbClr val="002060"/>
                </a:solidFill>
              </a:rPr>
              <a:t>.</a:t>
            </a:r>
            <a:r>
              <a:rPr lang="en-US" sz="1600" b="1" dirty="0"/>
              <a:t> </a:t>
            </a:r>
          </a:p>
          <a:p>
            <a:pPr marL="1139825" lvl="1" indent="-287338"/>
            <a:r>
              <a:rPr lang="en-US" sz="1400" dirty="0" err="1"/>
              <a:t>DevSecOps</a:t>
            </a:r>
            <a:r>
              <a:rPr lang="en-US" sz="1400" dirty="0"/>
              <a:t> security considerations should go beyond the application itself to include the deployment environment, whether local or cloud infrastructure. </a:t>
            </a:r>
          </a:p>
          <a:p>
            <a:pPr marL="1139825" lvl="1" indent="-287338"/>
            <a:r>
              <a:rPr lang="en-US" sz="1400" b="1" dirty="0">
                <a:solidFill>
                  <a:schemeClr val="accent2">
                    <a:lumMod val="75000"/>
                  </a:schemeClr>
                </a:solidFill>
              </a:rPr>
              <a:t>Consider implementing policy-driven VMs, containers and Kubernetes clusters. </a:t>
            </a:r>
          </a:p>
          <a:p>
            <a:pPr marL="1139825" lvl="1" indent="-287338"/>
            <a:r>
              <a:rPr lang="en-US" sz="1400" dirty="0"/>
              <a:t>Tools such as </a:t>
            </a:r>
            <a:r>
              <a:rPr lang="en-US" sz="1400" u="sng" dirty="0">
                <a:solidFill>
                  <a:srgbClr val="002060"/>
                </a:solidFill>
              </a:rPr>
              <a:t>Microsoft Azure Policy</a:t>
            </a:r>
            <a:r>
              <a:rPr lang="en-US" sz="1400" dirty="0"/>
              <a:t> and </a:t>
            </a:r>
            <a:r>
              <a:rPr lang="en-US" sz="1400" u="sng" dirty="0">
                <a:solidFill>
                  <a:srgbClr val="002060"/>
                </a:solidFill>
              </a:rPr>
              <a:t>AWS Organizations</a:t>
            </a:r>
            <a:r>
              <a:rPr lang="en-US" sz="1400" dirty="0"/>
              <a:t> enforce security-driven policies on cloud infrastructures. </a:t>
            </a:r>
          </a:p>
          <a:p>
            <a:pPr marL="1139825" lvl="1" indent="-287338"/>
            <a:r>
              <a:rPr lang="en-US" sz="1400" u="sng" dirty="0">
                <a:solidFill>
                  <a:srgbClr val="002060"/>
                </a:solidFill>
              </a:rPr>
              <a:t>Infrastructure as Code (</a:t>
            </a:r>
            <a:r>
              <a:rPr lang="en-US" sz="1400" u="sng" dirty="0" err="1">
                <a:solidFill>
                  <a:srgbClr val="002060"/>
                </a:solidFill>
              </a:rPr>
              <a:t>IaC</a:t>
            </a:r>
            <a:r>
              <a:rPr lang="en-US" sz="1400" dirty="0">
                <a:solidFill>
                  <a:srgbClr val="002060"/>
                </a:solidFill>
              </a:rPr>
              <a:t>)</a:t>
            </a:r>
            <a:r>
              <a:rPr lang="en-US" sz="1400" dirty="0"/>
              <a:t> is one way to build standard and known-good application environments.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12</a:t>
            </a:fld>
            <a:endParaRPr lang="en-US" dirty="0"/>
          </a:p>
        </p:txBody>
      </p:sp>
    </p:spTree>
    <p:extLst>
      <p:ext uri="{BB962C8B-B14F-4D97-AF65-F5344CB8AC3E}">
        <p14:creationId xmlns:p14="http://schemas.microsoft.com/office/powerpoint/2010/main" val="2438864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5"/>
            </a:pPr>
            <a:r>
              <a:rPr lang="en-US" sz="1600" b="1" dirty="0"/>
              <a:t>Develop and mandate a process for carrying </a:t>
            </a:r>
            <a:r>
              <a:rPr lang="en-US" sz="1600" b="1" dirty="0" err="1"/>
              <a:t>DevSecOps</a:t>
            </a:r>
            <a:r>
              <a:rPr lang="en-US" sz="1600" b="1" dirty="0"/>
              <a:t> practices forward</a:t>
            </a:r>
            <a:r>
              <a:rPr lang="en-US" sz="1600" dirty="0"/>
              <a:t> </a:t>
            </a:r>
            <a:r>
              <a:rPr lang="en-US" sz="1600" b="1" dirty="0"/>
              <a:t>into deployment and operational environments. </a:t>
            </a:r>
          </a:p>
          <a:p>
            <a:pPr marL="800100" lvl="1" indent="-342900">
              <a:buFont typeface="+mj-lt"/>
              <a:buAutoNum type="arabicPeriod" startAt="15"/>
            </a:pPr>
            <a:r>
              <a:rPr lang="en-US" sz="1600" b="1" dirty="0"/>
              <a:t>Develop and mandate a process for applying </a:t>
            </a:r>
            <a:r>
              <a:rPr lang="en-US" sz="1600" b="1" u="sng" dirty="0">
                <a:solidFill>
                  <a:srgbClr val="002060"/>
                </a:solidFill>
              </a:rPr>
              <a:t>Configuration Management (CM) Controls</a:t>
            </a:r>
            <a:r>
              <a:rPr lang="en-US" sz="1600" b="1" dirty="0"/>
              <a:t> on the infrastructure baseline. </a:t>
            </a:r>
          </a:p>
          <a:p>
            <a:pPr marL="1139825" lvl="1" indent="-287338"/>
            <a:r>
              <a:rPr lang="en-US" sz="1400" dirty="0"/>
              <a:t>The infrastructure environment created to host the application must be stable. </a:t>
            </a:r>
          </a:p>
          <a:p>
            <a:pPr marL="1139825" lvl="1" indent="-287338"/>
            <a:r>
              <a:rPr lang="en-US" sz="1400" dirty="0"/>
              <a:t>Any attempt to change an established infrastructure configuration could be malicious activity, so changes should be subject to change control procedures. </a:t>
            </a:r>
          </a:p>
          <a:p>
            <a:pPr marL="1139825" lvl="1" indent="-287338"/>
            <a:r>
              <a:rPr lang="en-US" sz="1400" b="1" dirty="0">
                <a:solidFill>
                  <a:schemeClr val="accent2">
                    <a:lumMod val="75000"/>
                  </a:schemeClr>
                </a:solidFill>
              </a:rPr>
              <a:t>Tools that monitor and enforce an infrastructure configuration should be a central element of an organization's </a:t>
            </a:r>
            <a:r>
              <a:rPr lang="en-US" sz="1400" b="1" dirty="0" err="1">
                <a:solidFill>
                  <a:schemeClr val="accent2">
                    <a:lumMod val="75000"/>
                  </a:schemeClr>
                </a:solidFill>
              </a:rPr>
              <a:t>DevSecOps</a:t>
            </a:r>
            <a:r>
              <a:rPr lang="en-US" sz="1400" b="1" dirty="0">
                <a:solidFill>
                  <a:schemeClr val="accent2">
                    <a:lumMod val="75000"/>
                  </a:schemeClr>
                </a:solidFill>
              </a:rPr>
              <a:t> framework. </a:t>
            </a:r>
          </a:p>
          <a:p>
            <a:pPr marL="1139825" lvl="1" indent="-287338"/>
            <a:r>
              <a:rPr lang="en-US" sz="1400" dirty="0"/>
              <a:t>Cloud providers offer these tools as well, such as </a:t>
            </a:r>
            <a:r>
              <a:rPr lang="en-US" sz="1400" u="sng" dirty="0">
                <a:solidFill>
                  <a:srgbClr val="002060"/>
                </a:solidFill>
              </a:rPr>
              <a:t>Microsoft Defender for Cloud</a:t>
            </a:r>
            <a:r>
              <a:rPr lang="en-US" sz="1400" dirty="0"/>
              <a:t> and </a:t>
            </a:r>
            <a:r>
              <a:rPr lang="en-US" sz="1400" u="sng" dirty="0">
                <a:solidFill>
                  <a:srgbClr val="002060"/>
                </a:solidFill>
              </a:rPr>
              <a:t>Microsoft Sentinel</a:t>
            </a:r>
            <a:r>
              <a:rPr lang="en-US" sz="1400" dirty="0">
                <a:solidFill>
                  <a:srgbClr val="002060"/>
                </a:solidFill>
              </a:rPr>
              <a:t>.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13</a:t>
            </a:fld>
            <a:endParaRPr lang="en-US" dirty="0"/>
          </a:p>
        </p:txBody>
      </p:sp>
    </p:spTree>
    <p:extLst>
      <p:ext uri="{BB962C8B-B14F-4D97-AF65-F5344CB8AC3E}">
        <p14:creationId xmlns:p14="http://schemas.microsoft.com/office/powerpoint/2010/main" val="3614785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7"/>
            </a:pPr>
            <a:r>
              <a:rPr lang="en-US" sz="1600" b="1" dirty="0"/>
              <a:t>Develop and mandate a process for </a:t>
            </a:r>
            <a:r>
              <a:rPr lang="en-US" sz="1600" b="1" u="sng" dirty="0">
                <a:solidFill>
                  <a:srgbClr val="002060"/>
                </a:solidFill>
              </a:rPr>
              <a:t>Intrusion Detection and Behavioral Analytics</a:t>
            </a:r>
            <a:r>
              <a:rPr lang="en-US" sz="1600" b="1" dirty="0">
                <a:solidFill>
                  <a:srgbClr val="002060"/>
                </a:solidFill>
              </a:rPr>
              <a:t>.</a:t>
            </a:r>
            <a:r>
              <a:rPr lang="en-US" sz="1600" b="1" dirty="0"/>
              <a:t> </a:t>
            </a:r>
          </a:p>
          <a:p>
            <a:pPr marL="1139825" lvl="1" indent="-287338"/>
            <a:r>
              <a:rPr lang="en-US" sz="1400" dirty="0"/>
              <a:t>Analytics tools, including intrusion detection and prevention systems, establish baselines in traffic patterns and performance and then look for anomalies to those patterns indicative of suspicious or malicious activity in the workload or network. </a:t>
            </a:r>
          </a:p>
          <a:p>
            <a:pPr marL="800100" lvl="1" indent="-342900">
              <a:buFont typeface="+mj-lt"/>
              <a:buAutoNum type="arabicPeriod" startAt="18"/>
            </a:pPr>
            <a:r>
              <a:rPr lang="en-US" sz="1600" b="1" dirty="0"/>
              <a:t>Develop and mandate a process for conducting ongoing security testing. </a:t>
            </a:r>
          </a:p>
          <a:p>
            <a:pPr marL="1139825" lvl="1" indent="-287338"/>
            <a:r>
              <a:rPr lang="en-US" sz="1400" dirty="0"/>
              <a:t>Such tools are well established and should be embraced by organizations adopting </a:t>
            </a:r>
            <a:r>
              <a:rPr lang="en-US" sz="1400" dirty="0" err="1"/>
              <a:t>DevSecOps</a:t>
            </a:r>
            <a:r>
              <a:rPr lang="en-US" sz="1400" dirty="0"/>
              <a:t>. </a:t>
            </a:r>
            <a:endParaRPr lang="en-US" sz="1600" dirty="0"/>
          </a:p>
        </p:txBody>
      </p:sp>
      <p:sp>
        <p:nvSpPr>
          <p:cNvPr id="4" name="Slide Number Placeholder 3"/>
          <p:cNvSpPr>
            <a:spLocks noGrp="1"/>
          </p:cNvSpPr>
          <p:nvPr>
            <p:ph type="sldNum" sz="quarter" idx="12"/>
          </p:nvPr>
        </p:nvSpPr>
        <p:spPr/>
        <p:txBody>
          <a:bodyPr/>
          <a:lstStyle/>
          <a:p>
            <a:fld id="{ACED09CD-5C3E-4428-8A42-341F4EC50FB5}" type="slidenum">
              <a:rPr lang="en-US" smtClean="0"/>
              <a:pPr/>
              <a:t>14</a:t>
            </a:fld>
            <a:endParaRPr lang="en-US" dirty="0"/>
          </a:p>
        </p:txBody>
      </p:sp>
    </p:spTree>
    <p:extLst>
      <p:ext uri="{BB962C8B-B14F-4D97-AF65-F5344CB8AC3E}">
        <p14:creationId xmlns:p14="http://schemas.microsoft.com/office/powerpoint/2010/main" val="1430549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19"/>
            </a:pPr>
            <a:r>
              <a:rPr lang="en-US" sz="1600" b="1" dirty="0"/>
              <a:t>Implement comprehensive </a:t>
            </a:r>
            <a:r>
              <a:rPr lang="en-US" sz="1600" b="1" u="sng" dirty="0">
                <a:solidFill>
                  <a:srgbClr val="002060"/>
                </a:solidFill>
              </a:rPr>
              <a:t>Alerting and Reporting</a:t>
            </a:r>
            <a:r>
              <a:rPr lang="en-US" sz="1600" b="1" dirty="0"/>
              <a:t> to align with security tools and policies. </a:t>
            </a:r>
          </a:p>
          <a:p>
            <a:pPr marL="1139825" lvl="1" indent="-287338"/>
            <a:r>
              <a:rPr lang="en-US" sz="1400" dirty="0"/>
              <a:t>Security tools and policies must be aligned with a comprehensive alerting and reporting approach. </a:t>
            </a:r>
          </a:p>
          <a:p>
            <a:pPr marL="1139825" lvl="1" indent="-287338"/>
            <a:r>
              <a:rPr lang="en-US" sz="1400" dirty="0"/>
              <a:t>Developers and project stakeholders should receive actionable intelligence from operations in a way that supports prompt issue identification and remediation. </a:t>
            </a:r>
          </a:p>
          <a:p>
            <a:pPr marL="800100" lvl="1" indent="-342900">
              <a:buFont typeface="+mj-lt"/>
              <a:buAutoNum type="arabicPeriod" startAt="20"/>
            </a:pPr>
            <a:r>
              <a:rPr lang="en-US" sz="1600" b="1" dirty="0"/>
              <a:t>Develop and mandate a process for conducting Post-Mortem Evaluations. </a:t>
            </a:r>
          </a:p>
          <a:p>
            <a:pPr marL="1139825" lvl="1" indent="-287338"/>
            <a:r>
              <a:rPr lang="en-US" sz="1400" dirty="0"/>
              <a:t>Even with the best security efforts, an organization is likely to eventually experience security issues in its application or infrastructure. </a:t>
            </a:r>
          </a:p>
          <a:p>
            <a:pPr marL="1139825" lvl="1" indent="-287338"/>
            <a:r>
              <a:rPr lang="en-US" sz="1400" dirty="0"/>
              <a:t>When a security incident occurs, it's important to conduct post-mortems. Teams should work to identify and remediate the issue and then use the experience to tune future development and operational efforts to prevent subsequent issues.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15</a:t>
            </a:fld>
            <a:endParaRPr lang="en-US" dirty="0"/>
          </a:p>
        </p:txBody>
      </p:sp>
    </p:spTree>
    <p:extLst>
      <p:ext uri="{BB962C8B-B14F-4D97-AF65-F5344CB8AC3E}">
        <p14:creationId xmlns:p14="http://schemas.microsoft.com/office/powerpoint/2010/main" val="1247024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3833095"/>
            <a:ext cx="7772400" cy="1362075"/>
          </a:xfrm>
        </p:spPr>
        <p:txBody>
          <a:bodyPr/>
          <a:lstStyle/>
          <a:p>
            <a:r>
              <a:rPr lang="en-US" sz="3600" dirty="0"/>
              <a:t>Implementing a DSO Framework</a:t>
            </a:r>
          </a:p>
        </p:txBody>
      </p:sp>
      <p:sp>
        <p:nvSpPr>
          <p:cNvPr id="6" name="Text Placeholder 5"/>
          <p:cNvSpPr>
            <a:spLocks noGrp="1"/>
          </p:cNvSpPr>
          <p:nvPr>
            <p:ph type="body" idx="1"/>
          </p:nvPr>
        </p:nvSpPr>
        <p:spPr>
          <a:xfrm>
            <a:off x="722313" y="1910544"/>
            <a:ext cx="6976709" cy="1389739"/>
          </a:xfrm>
        </p:spPr>
        <p:txBody>
          <a:bodyPr/>
          <a:lstStyle/>
          <a:p>
            <a:pPr algn="just"/>
            <a:r>
              <a:rPr lang="en-US" sz="1600" b="0" dirty="0">
                <a:solidFill>
                  <a:schemeClr val="accent2">
                    <a:lumMod val="75000"/>
                  </a:schemeClr>
                </a:solidFill>
              </a:rPr>
              <a:t>Moving the consideration of software and cybersecurity issues to the left on their schedules is regarded as a shift-left movement in development and makes security considerations an essential part of every development phase, iteration and sprint.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2</a:t>
            </a:fld>
            <a:endParaRPr lang="en-US"/>
          </a:p>
        </p:txBody>
      </p:sp>
    </p:spTree>
    <p:extLst>
      <p:ext uri="{BB962C8B-B14F-4D97-AF65-F5344CB8AC3E}">
        <p14:creationId xmlns:p14="http://schemas.microsoft.com/office/powerpoint/2010/main" val="307756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5"/>
            <a:ext cx="8487103" cy="4556480"/>
          </a:xfrm>
        </p:spPr>
        <p:txBody>
          <a:bodyPr/>
          <a:lstStyle/>
          <a:p>
            <a:r>
              <a:rPr lang="en-US" sz="2000" dirty="0" err="1">
                <a:solidFill>
                  <a:srgbClr val="002060"/>
                </a:solidFill>
              </a:rPr>
              <a:t>DevSecOps</a:t>
            </a:r>
            <a:r>
              <a:rPr lang="en-US" sz="2000" dirty="0">
                <a:solidFill>
                  <a:srgbClr val="002060"/>
                </a:solidFill>
              </a:rPr>
              <a:t> Background:   </a:t>
            </a:r>
          </a:p>
          <a:p>
            <a:pPr lvl="1"/>
            <a:r>
              <a:rPr lang="en-US" sz="1600" dirty="0" err="1"/>
              <a:t>DevSecOps</a:t>
            </a:r>
            <a:r>
              <a:rPr lang="en-US" sz="1600" dirty="0"/>
              <a:t> concerns the addition of security considerations to an organization’s Continuous Integration (CI)/Continuous Deployment (CD) workflows. </a:t>
            </a:r>
          </a:p>
          <a:p>
            <a:pPr lvl="1"/>
            <a:r>
              <a:rPr lang="en-US" sz="1600" dirty="0"/>
              <a:t>The organization’s existing workflow paradigms are expanded by adding a layer of security throughout the Life Cycle Development Process (LCAP). </a:t>
            </a:r>
          </a:p>
          <a:p>
            <a:pPr lvl="1"/>
            <a:r>
              <a:rPr lang="en-US" sz="1600" dirty="0"/>
              <a:t>Projects are often guilty of pushing security analysis and checks to the right to later stages of development, on their project schedules, such as to the testing phase. </a:t>
            </a:r>
          </a:p>
          <a:p>
            <a:pPr lvl="1"/>
            <a:r>
              <a:rPr lang="en-US" sz="1600" dirty="0"/>
              <a:t>Security issues identified during testing at the end of a development phase demand more time, funding and resources to identify, duplicate and fix. </a:t>
            </a:r>
          </a:p>
          <a:p>
            <a:pPr lvl="1"/>
            <a:r>
              <a:rPr lang="en-US" sz="1600" dirty="0"/>
              <a:t>Bigelow  (2022) advises that the goal of </a:t>
            </a:r>
            <a:r>
              <a:rPr lang="en-US" sz="1600" dirty="0" err="1"/>
              <a:t>DevSecOps</a:t>
            </a:r>
            <a:r>
              <a:rPr lang="en-US" sz="1600" dirty="0"/>
              <a:t> is to design, build, test and deploy software in which developers assign as much importance and consideration to security as any other major software feature or functionality. </a:t>
            </a:r>
          </a:p>
          <a:p>
            <a:pPr lvl="1"/>
            <a:endParaRPr lang="en-US" sz="1600" dirty="0">
              <a:solidFill>
                <a:srgbClr val="0070C0"/>
              </a:solidFill>
            </a:endParaRPr>
          </a:p>
        </p:txBody>
      </p:sp>
      <p:sp>
        <p:nvSpPr>
          <p:cNvPr id="4" name="Slide Number Placeholder 3"/>
          <p:cNvSpPr>
            <a:spLocks noGrp="1"/>
          </p:cNvSpPr>
          <p:nvPr>
            <p:ph type="sldNum" sz="quarter" idx="12"/>
          </p:nvPr>
        </p:nvSpPr>
        <p:spPr/>
        <p:txBody>
          <a:bodyPr/>
          <a:lstStyle/>
          <a:p>
            <a:fld id="{ACED09CD-5C3E-4428-8A42-341F4EC50FB5}" type="slidenum">
              <a:rPr lang="en-US" smtClean="0"/>
              <a:pPr/>
              <a:t>3</a:t>
            </a:fld>
            <a:endParaRPr lang="en-US" dirty="0"/>
          </a:p>
        </p:txBody>
      </p:sp>
      <p:sp>
        <p:nvSpPr>
          <p:cNvPr id="3" name="TextBox 2"/>
          <p:cNvSpPr txBox="1"/>
          <p:nvPr/>
        </p:nvSpPr>
        <p:spPr>
          <a:xfrm>
            <a:off x="600209" y="6023722"/>
            <a:ext cx="7686078" cy="646331"/>
          </a:xfrm>
          <a:prstGeom prst="rect">
            <a:avLst/>
          </a:prstGeom>
          <a:noFill/>
        </p:spPr>
        <p:txBody>
          <a:bodyPr wrap="none" rtlCol="0">
            <a:spAutoFit/>
          </a:bodyPr>
          <a:lstStyle/>
          <a:p>
            <a:r>
              <a:rPr lang="en-US" sz="1200" dirty="0">
                <a:latin typeface="+mn-lt"/>
              </a:rPr>
              <a:t>Bigelow, Stephen J. (2022). How to create and manage a rock-solid </a:t>
            </a:r>
            <a:r>
              <a:rPr lang="en-US" sz="1200" dirty="0" err="1">
                <a:latin typeface="+mn-lt"/>
              </a:rPr>
              <a:t>DevSecOps</a:t>
            </a:r>
            <a:r>
              <a:rPr lang="en-US" sz="1200" dirty="0">
                <a:latin typeface="+mn-lt"/>
              </a:rPr>
              <a:t> framework. Techtarget.com, 08-10-2022. </a:t>
            </a:r>
          </a:p>
          <a:p>
            <a:r>
              <a:rPr lang="en-US" sz="1200" dirty="0">
                <a:latin typeface="+mn-lt"/>
              </a:rPr>
              <a:t>Downloaded on 10-23-2022 at: </a:t>
            </a:r>
          </a:p>
          <a:p>
            <a:r>
              <a:rPr lang="en-US" sz="1200" dirty="0">
                <a:latin typeface="+mn-lt"/>
                <a:hlinkClick r:id="rId3"/>
              </a:rPr>
              <a:t>https://www.techtarget.com/searchitoperations/tip/How-to-create-and-manage-a-rock-solid-DevSecOps-framework</a:t>
            </a:r>
            <a:r>
              <a:rPr lang="en-US" sz="1200" dirty="0">
                <a:latin typeface="+mn-lt"/>
              </a:rPr>
              <a:t>. </a:t>
            </a:r>
          </a:p>
        </p:txBody>
      </p:sp>
    </p:spTree>
    <p:extLst>
      <p:ext uri="{BB962C8B-B14F-4D97-AF65-F5344CB8AC3E}">
        <p14:creationId xmlns:p14="http://schemas.microsoft.com/office/powerpoint/2010/main" val="1625973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err="1">
                <a:solidFill>
                  <a:srgbClr val="002060"/>
                </a:solidFill>
              </a:rPr>
              <a:t>DevSecOps</a:t>
            </a:r>
            <a:r>
              <a:rPr lang="en-US" sz="2000" dirty="0">
                <a:solidFill>
                  <a:srgbClr val="002060"/>
                </a:solidFill>
              </a:rPr>
              <a:t> Benefits:   </a:t>
            </a:r>
          </a:p>
          <a:p>
            <a:pPr lvl="1"/>
            <a:r>
              <a:rPr lang="en-US" sz="1600" dirty="0"/>
              <a:t>Reduced security risk to organizations, users and customers;</a:t>
            </a:r>
          </a:p>
          <a:p>
            <a:pPr lvl="1"/>
            <a:r>
              <a:rPr lang="en-US" sz="1600" dirty="0"/>
              <a:t>Detection of software flaws and vulnerabilities early in the product lifecycle;</a:t>
            </a:r>
          </a:p>
          <a:p>
            <a:pPr lvl="1"/>
            <a:r>
              <a:rPr lang="en-US" sz="1600" dirty="0"/>
              <a:t>Faster remediation of security issues;</a:t>
            </a:r>
          </a:p>
          <a:p>
            <a:pPr lvl="1"/>
            <a:r>
              <a:rPr lang="en-US" sz="1600" dirty="0"/>
              <a:t>Improved communication and collaboration across development, security and operations teams; and</a:t>
            </a:r>
          </a:p>
          <a:p>
            <a:pPr lvl="1"/>
            <a:r>
              <a:rPr lang="en-US" sz="1600" dirty="0"/>
              <a:t>Better overall code quality (Bigelow, 2022, pg. 1).</a:t>
            </a:r>
          </a:p>
          <a:p>
            <a:r>
              <a:rPr lang="en-US" sz="2000" dirty="0" err="1">
                <a:solidFill>
                  <a:srgbClr val="002060"/>
                </a:solidFill>
              </a:rPr>
              <a:t>DevSecOps</a:t>
            </a:r>
            <a:r>
              <a:rPr lang="en-US" sz="2000" dirty="0">
                <a:solidFill>
                  <a:srgbClr val="002060"/>
                </a:solidFill>
              </a:rPr>
              <a:t> Drawbacks:   </a:t>
            </a:r>
          </a:p>
          <a:p>
            <a:pPr lvl="1"/>
            <a:r>
              <a:rPr lang="en-US" sz="1600" dirty="0"/>
              <a:t>Introduction of changes, and possible bottlenecks, to existing workflows;</a:t>
            </a:r>
          </a:p>
          <a:p>
            <a:pPr lvl="1"/>
            <a:r>
              <a:rPr lang="en-US" sz="1600" dirty="0"/>
              <a:t>Additional training and expertise is necessary for both the development and security teams; and</a:t>
            </a:r>
          </a:p>
          <a:p>
            <a:pPr lvl="1"/>
            <a:r>
              <a:rPr lang="en-US" sz="1600" dirty="0"/>
              <a:t>Disrupted development workflows result due to poor communication of initiatives that aim for zero vulnerabilities (Bigelow, 2022, pg. 1).</a:t>
            </a:r>
          </a:p>
          <a:p>
            <a:endParaRPr lang="en-US" sz="2000" dirty="0">
              <a:solidFill>
                <a:srgbClr val="0070C0"/>
              </a:solidFill>
            </a:endParaRPr>
          </a:p>
        </p:txBody>
      </p:sp>
      <p:sp>
        <p:nvSpPr>
          <p:cNvPr id="4" name="Slide Number Placeholder 3"/>
          <p:cNvSpPr>
            <a:spLocks noGrp="1"/>
          </p:cNvSpPr>
          <p:nvPr>
            <p:ph type="sldNum" sz="quarter" idx="12"/>
          </p:nvPr>
        </p:nvSpPr>
        <p:spPr/>
        <p:txBody>
          <a:bodyPr/>
          <a:lstStyle/>
          <a:p>
            <a:fld id="{ACED09CD-5C3E-4428-8A42-341F4EC50FB5}" type="slidenum">
              <a:rPr lang="en-US" smtClean="0"/>
              <a:pPr/>
              <a:t>4</a:t>
            </a:fld>
            <a:endParaRPr lang="en-US" dirty="0"/>
          </a:p>
        </p:txBody>
      </p:sp>
    </p:spTree>
    <p:extLst>
      <p:ext uri="{BB962C8B-B14F-4D97-AF65-F5344CB8AC3E}">
        <p14:creationId xmlns:p14="http://schemas.microsoft.com/office/powerpoint/2010/main" val="3178983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a:pPr>
            <a:r>
              <a:rPr lang="en-US" sz="1600" b="1" dirty="0"/>
              <a:t>Develop and mandate a process for consideration of security concerns during planning phases. </a:t>
            </a:r>
            <a:r>
              <a:rPr lang="en-US" sz="1600" dirty="0"/>
              <a:t>Bring security concerns and requirements into the planning phase, as well as during sprint planning. </a:t>
            </a:r>
          </a:p>
          <a:p>
            <a:pPr marL="800100" lvl="1" indent="-342900">
              <a:buFont typeface="+mj-lt"/>
              <a:buAutoNum type="arabicPeriod"/>
            </a:pPr>
            <a:r>
              <a:rPr lang="en-US" sz="1600" b="1" dirty="0"/>
              <a:t>Create Coding Standards and establish processes for conducting peer reviews. </a:t>
            </a:r>
          </a:p>
          <a:p>
            <a:pPr marL="1139825" lvl="1" indent="-287338"/>
            <a:r>
              <a:rPr lang="en-US" sz="1400" dirty="0"/>
              <a:t>Security flaws enter a product when developers use different programming methodologies to write various sections of code in different ways. A team that establishes and enforces a consistent set of coding standards, and then evaluates the code base against it, can prevent mistakes that introduce vulnerabilities. </a:t>
            </a:r>
          </a:p>
          <a:p>
            <a:pPr marL="1139825" lvl="1" indent="-287338"/>
            <a:r>
              <a:rPr lang="en-US" sz="1400" dirty="0"/>
              <a:t>Peer code reviews help ensure that software meets coding standards and that developers catch common programming errors and vulnerabilities (Bigelow, 2022). </a:t>
            </a:r>
          </a:p>
          <a:p>
            <a:pPr marL="800100" lvl="1" indent="-342900">
              <a:buFont typeface="+mj-lt"/>
              <a:buAutoNum type="arabicPeriod" startAt="3"/>
            </a:pPr>
            <a:r>
              <a:rPr lang="en-US" sz="1600" b="1" dirty="0"/>
              <a:t>Identify, select, acquire, and use Security Plugins for the </a:t>
            </a:r>
            <a:r>
              <a:rPr lang="en-US" sz="1600" b="1" u="sng" dirty="0">
                <a:solidFill>
                  <a:srgbClr val="002060"/>
                </a:solidFill>
              </a:rPr>
              <a:t>Integrated Development Environment (IDE</a:t>
            </a:r>
            <a:r>
              <a:rPr lang="en-US" sz="1600" b="1" dirty="0">
                <a:solidFill>
                  <a:srgbClr val="002060"/>
                </a:solidFill>
              </a:rPr>
              <a:t>).</a:t>
            </a:r>
            <a:r>
              <a:rPr lang="en-US" sz="1600" b="1" dirty="0"/>
              <a:t> </a:t>
            </a:r>
          </a:p>
          <a:p>
            <a:pPr marL="1139825" lvl="1" indent="-287338"/>
            <a:r>
              <a:rPr lang="en-US" sz="1400" dirty="0"/>
              <a:t>IDEs are extensible platforms that can accept security plugins to check code for potential vulnerabilities, in the same way that the IDE would point out missing punctuation or syntax errors. </a:t>
            </a:r>
          </a:p>
          <a:p>
            <a:pPr marL="1139825" lvl="1" indent="-287338"/>
            <a:r>
              <a:rPr lang="en-US" sz="1400" dirty="0"/>
              <a:t>IDE-based security checks offer developers static code analysis before they make any commits to a repository.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5</a:t>
            </a:fld>
            <a:endParaRPr lang="en-US" dirty="0"/>
          </a:p>
        </p:txBody>
      </p:sp>
    </p:spTree>
    <p:extLst>
      <p:ext uri="{BB962C8B-B14F-4D97-AF65-F5344CB8AC3E}">
        <p14:creationId xmlns:p14="http://schemas.microsoft.com/office/powerpoint/2010/main" val="3045282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4"/>
            </a:pPr>
            <a:r>
              <a:rPr lang="en-US" sz="1600" b="1" dirty="0"/>
              <a:t>Identify, select, and obtain Threat Modeling tools and methodologies. </a:t>
            </a:r>
            <a:r>
              <a:rPr lang="en-US" sz="1600" dirty="0"/>
              <a:t>Common threat modeling methodologies include STRIDE, DREAD and OWASP. Multiple threat models can be combined to strengthen design security. </a:t>
            </a:r>
          </a:p>
          <a:p>
            <a:pPr marL="800100" lvl="1" indent="-342900">
              <a:buFont typeface="+mj-lt"/>
              <a:buAutoNum type="arabicPeriod" startAt="4"/>
            </a:pPr>
            <a:r>
              <a:rPr lang="en-US" sz="1600" b="1" dirty="0"/>
              <a:t>Develop and mandate a process for conducting </a:t>
            </a:r>
            <a:r>
              <a:rPr lang="en-US" sz="1600" b="1" u="sng" dirty="0">
                <a:solidFill>
                  <a:srgbClr val="002060"/>
                </a:solidFill>
              </a:rPr>
              <a:t>Threat Modeling</a:t>
            </a:r>
            <a:r>
              <a:rPr lang="en-US" sz="1600" b="1" dirty="0"/>
              <a:t>. </a:t>
            </a:r>
          </a:p>
          <a:p>
            <a:pPr marL="1139825" lvl="1" indent="-287338"/>
            <a:r>
              <a:rPr lang="en-US" sz="1400" dirty="0"/>
              <a:t>Threat modeling encourages developers to approach an application as a hacker would. They should consider potential abuses of the application, ways to prevent those abuses and how to prioritize those preventative actions in the application design goals. </a:t>
            </a:r>
          </a:p>
          <a:p>
            <a:pPr marL="800100" lvl="1" indent="-342900">
              <a:buFont typeface="+mj-lt"/>
              <a:buAutoNum type="arabicPeriod" startAt="6"/>
            </a:pPr>
            <a:r>
              <a:rPr lang="en-US" sz="1600" b="1" dirty="0"/>
              <a:t>Establish Secure Coding and code management techniques to ensure security in code commits.</a:t>
            </a:r>
            <a:r>
              <a:rPr lang="en-US" sz="1600" dirty="0"/>
              <a:t> Put security at the center of codebase management and maintenance to avoid introducing vulnerabilities.</a:t>
            </a:r>
          </a:p>
        </p:txBody>
      </p:sp>
      <p:sp>
        <p:nvSpPr>
          <p:cNvPr id="4" name="Slide Number Placeholder 3"/>
          <p:cNvSpPr>
            <a:spLocks noGrp="1"/>
          </p:cNvSpPr>
          <p:nvPr>
            <p:ph type="sldNum" sz="quarter" idx="12"/>
          </p:nvPr>
        </p:nvSpPr>
        <p:spPr/>
        <p:txBody>
          <a:bodyPr/>
          <a:lstStyle/>
          <a:p>
            <a:fld id="{ACED09CD-5C3E-4428-8A42-341F4EC50FB5}" type="slidenum">
              <a:rPr lang="en-US" smtClean="0"/>
              <a:pPr/>
              <a:t>6</a:t>
            </a:fld>
            <a:endParaRPr lang="en-US" dirty="0"/>
          </a:p>
        </p:txBody>
      </p:sp>
    </p:spTree>
    <p:extLst>
      <p:ext uri="{BB962C8B-B14F-4D97-AF65-F5344CB8AC3E}">
        <p14:creationId xmlns:p14="http://schemas.microsoft.com/office/powerpoint/2010/main" val="2212287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7"/>
            </a:pPr>
            <a:r>
              <a:rPr lang="en-US" sz="1600" b="1" dirty="0"/>
              <a:t>Develop and mandate a process for management of </a:t>
            </a:r>
            <a:r>
              <a:rPr lang="en-US" sz="1600" b="1" u="sng" dirty="0">
                <a:solidFill>
                  <a:srgbClr val="002060"/>
                </a:solidFill>
              </a:rPr>
              <a:t>Security Dependencies</a:t>
            </a:r>
            <a:r>
              <a:rPr lang="en-US" sz="1600" b="1" dirty="0"/>
              <a:t>. </a:t>
            </a:r>
          </a:p>
          <a:p>
            <a:pPr marL="1139825" lvl="1" indent="-287338"/>
            <a:r>
              <a:rPr lang="en-US" sz="1400" dirty="0"/>
              <a:t>External libraries, open-source code and reused modules are common in software development but incorporating them into your code baseline may introduce security threats and vulnerabilities. </a:t>
            </a:r>
          </a:p>
          <a:p>
            <a:pPr marL="1139825" lvl="1" indent="-287338"/>
            <a:r>
              <a:rPr lang="en-US" sz="1400" dirty="0"/>
              <a:t>External code will not include the same security standards and precautions as internal work. </a:t>
            </a:r>
          </a:p>
          <a:p>
            <a:pPr marL="1139825" lvl="1" indent="-287338"/>
            <a:r>
              <a:rPr lang="en-US" sz="1400" dirty="0"/>
              <a:t>Developers should review the security of all dependencies, verify that they are authentic and delivered securely, and ensure that the latest versions are used for each project.</a:t>
            </a:r>
          </a:p>
          <a:p>
            <a:pPr marL="1139825" lvl="1" indent="-287338"/>
            <a:r>
              <a:rPr lang="en-US" sz="1400" dirty="0"/>
              <a:t>Software supply chain attacks put internally developed products at risk. One way to handle this is to create a </a:t>
            </a:r>
            <a:r>
              <a:rPr lang="en-US" sz="1400" u="sng" dirty="0">
                <a:solidFill>
                  <a:srgbClr val="002060"/>
                </a:solidFill>
              </a:rPr>
              <a:t>Software Bill of Materials (SBOM</a:t>
            </a:r>
            <a:r>
              <a:rPr lang="en-US" sz="1400" dirty="0">
                <a:solidFill>
                  <a:srgbClr val="002060"/>
                </a:solidFill>
              </a:rPr>
              <a:t>).</a:t>
            </a:r>
            <a:r>
              <a:rPr lang="en-US" sz="1400" dirty="0"/>
              <a:t> </a:t>
            </a:r>
          </a:p>
          <a:p>
            <a:pPr marL="1139825" lvl="1" indent="-287338"/>
            <a:endParaRPr lang="en-US" sz="1400" dirty="0"/>
          </a:p>
        </p:txBody>
      </p:sp>
      <p:sp>
        <p:nvSpPr>
          <p:cNvPr id="4" name="Slide Number Placeholder 3"/>
          <p:cNvSpPr>
            <a:spLocks noGrp="1"/>
          </p:cNvSpPr>
          <p:nvPr>
            <p:ph type="sldNum" sz="quarter" idx="12"/>
          </p:nvPr>
        </p:nvSpPr>
        <p:spPr/>
        <p:txBody>
          <a:bodyPr/>
          <a:lstStyle/>
          <a:p>
            <a:fld id="{ACED09CD-5C3E-4428-8A42-341F4EC50FB5}" type="slidenum">
              <a:rPr lang="en-US" smtClean="0"/>
              <a:pPr/>
              <a:t>7</a:t>
            </a:fld>
            <a:endParaRPr lang="en-US" dirty="0"/>
          </a:p>
        </p:txBody>
      </p:sp>
    </p:spTree>
    <p:extLst>
      <p:ext uri="{BB962C8B-B14F-4D97-AF65-F5344CB8AC3E}">
        <p14:creationId xmlns:p14="http://schemas.microsoft.com/office/powerpoint/2010/main" val="3356318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125847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800100" lvl="1" indent="-342900">
              <a:buFont typeface="+mj-lt"/>
              <a:buAutoNum type="arabicPeriod" startAt="8"/>
            </a:pPr>
            <a:r>
              <a:rPr lang="en-US" sz="1600" b="1" dirty="0"/>
              <a:t>Develop and mandate a process for the creation and use of an </a:t>
            </a:r>
            <a:r>
              <a:rPr lang="en-US" sz="1600" b="1" u="sng" dirty="0">
                <a:solidFill>
                  <a:srgbClr val="002060"/>
                </a:solidFill>
              </a:rPr>
              <a:t>SBOM</a:t>
            </a:r>
            <a:r>
              <a:rPr lang="en-US" sz="1600" b="1" dirty="0"/>
              <a:t>. </a:t>
            </a:r>
            <a:r>
              <a:rPr lang="en-US" sz="1600" dirty="0"/>
              <a:t>An </a:t>
            </a:r>
            <a:r>
              <a:rPr lang="en-US" sz="1600" u="sng" dirty="0">
                <a:solidFill>
                  <a:srgbClr val="002060"/>
                </a:solidFill>
              </a:rPr>
              <a:t>SBOM</a:t>
            </a:r>
            <a:r>
              <a:rPr lang="en-US" sz="1600" dirty="0"/>
              <a:t> is a nested inventory for software, or a list of ingredients that make up software components. The figure depicts how Manifest 5 constructs an SBOM. </a:t>
            </a:r>
          </a:p>
        </p:txBody>
      </p:sp>
      <p:sp>
        <p:nvSpPr>
          <p:cNvPr id="4" name="Slide Number Placeholder 3"/>
          <p:cNvSpPr>
            <a:spLocks noGrp="1"/>
          </p:cNvSpPr>
          <p:nvPr>
            <p:ph type="sldNum" sz="quarter" idx="12"/>
          </p:nvPr>
        </p:nvSpPr>
        <p:spPr/>
        <p:txBody>
          <a:bodyPr/>
          <a:lstStyle/>
          <a:p>
            <a:fld id="{ACED09CD-5C3E-4428-8A42-341F4EC50FB5}" type="slidenum">
              <a:rPr lang="en-US" smtClean="0"/>
              <a:pPr/>
              <a:t>8</a:t>
            </a:fld>
            <a:endParaRPr lang="en-US" dirty="0"/>
          </a:p>
        </p:txBody>
      </p:sp>
      <p:pic>
        <p:nvPicPr>
          <p:cNvPr id="2" name="Picture 1"/>
          <p:cNvPicPr>
            <a:picLocks noChangeAspect="1"/>
          </p:cNvPicPr>
          <p:nvPr/>
        </p:nvPicPr>
        <p:blipFill>
          <a:blip r:embed="rId3"/>
          <a:stretch>
            <a:fillRect/>
          </a:stretch>
        </p:blipFill>
        <p:spPr>
          <a:xfrm>
            <a:off x="1017140" y="2361960"/>
            <a:ext cx="7575511" cy="2621006"/>
          </a:xfrm>
          <a:prstGeom prst="rect">
            <a:avLst/>
          </a:prstGeom>
        </p:spPr>
      </p:pic>
      <p:sp>
        <p:nvSpPr>
          <p:cNvPr id="6" name="Content Placeholder 10"/>
          <p:cNvSpPr txBox="1">
            <a:spLocks/>
          </p:cNvSpPr>
          <p:nvPr/>
        </p:nvSpPr>
        <p:spPr bwMode="auto">
          <a:xfrm>
            <a:off x="482885" y="5026792"/>
            <a:ext cx="8109766" cy="1425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fontAlgn="base">
              <a:spcBef>
                <a:spcPct val="20000"/>
              </a:spcBef>
              <a:spcAft>
                <a:spcPct val="0"/>
              </a:spcAft>
              <a:buFont typeface="Arial" charset="0"/>
              <a:buChar char="•"/>
              <a:defRPr sz="2800" b="1" kern="1200">
                <a:solidFill>
                  <a:schemeClr val="tx1"/>
                </a:solidFill>
                <a:latin typeface="+mn-lt"/>
                <a:ea typeface="ＭＳ Ｐゴシック" charset="-128"/>
                <a:cs typeface="+mn-cs"/>
              </a:defRPr>
            </a:lvl1pPr>
            <a:lvl2pPr marL="742950" indent="-28575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18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16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14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lvl="1" indent="0">
              <a:buNone/>
            </a:pPr>
            <a:r>
              <a:rPr lang="en-US" sz="1100" u="sng" dirty="0"/>
              <a:t>Figure 1. Manifest 5’s SBOM Metadata Construct 										  . </a:t>
            </a:r>
            <a:r>
              <a:rPr lang="en-US" sz="1100" dirty="0"/>
              <a:t>Note: The figure depicts how SBOM metadata is used to track the version, components, libraries and OS dependencies, of open source software items to ensure their stability, security, and integrity using Software Package Data Exchange (SPDX), or Common Platform Enumeration (CPE), to generate SBOMs. </a:t>
            </a:r>
          </a:p>
        </p:txBody>
      </p:sp>
    </p:spTree>
    <p:extLst>
      <p:ext uri="{BB962C8B-B14F-4D97-AF65-F5344CB8AC3E}">
        <p14:creationId xmlns:p14="http://schemas.microsoft.com/office/powerpoint/2010/main" val="2621109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9144000" cy="906308"/>
          </a:xfrm>
        </p:spPr>
        <p:txBody>
          <a:bodyPr/>
          <a:lstStyle/>
          <a:p>
            <a:r>
              <a:rPr lang="en-US" sz="2800" dirty="0"/>
              <a:t>Implementing a DSO Framework </a:t>
            </a:r>
          </a:p>
        </p:txBody>
      </p:sp>
      <p:sp>
        <p:nvSpPr>
          <p:cNvPr id="11" name="Content Placeholder 10"/>
          <p:cNvSpPr>
            <a:spLocks noGrp="1"/>
          </p:cNvSpPr>
          <p:nvPr>
            <p:ph idx="1"/>
          </p:nvPr>
        </p:nvSpPr>
        <p:spPr>
          <a:xfrm>
            <a:off x="199697" y="1186774"/>
            <a:ext cx="8487103" cy="4859295"/>
          </a:xfrm>
        </p:spPr>
        <p:txBody>
          <a:bodyPr/>
          <a:lstStyle/>
          <a:p>
            <a:r>
              <a:rPr lang="en-US" sz="2000" dirty="0">
                <a:solidFill>
                  <a:srgbClr val="002060"/>
                </a:solidFill>
              </a:rPr>
              <a:t>Steps for implementing </a:t>
            </a:r>
            <a:r>
              <a:rPr lang="en-US" sz="2000" dirty="0" err="1">
                <a:solidFill>
                  <a:srgbClr val="002060"/>
                </a:solidFill>
              </a:rPr>
              <a:t>DevSecOps</a:t>
            </a:r>
            <a:r>
              <a:rPr lang="en-US" sz="2000" dirty="0">
                <a:solidFill>
                  <a:srgbClr val="002060"/>
                </a:solidFill>
              </a:rPr>
              <a:t>:   </a:t>
            </a:r>
          </a:p>
          <a:p>
            <a:pPr marL="1139825" lvl="1" indent="-287338"/>
            <a:r>
              <a:rPr lang="en-US" sz="1400" dirty="0">
                <a:solidFill>
                  <a:schemeClr val="accent2">
                    <a:lumMod val="75000"/>
                  </a:schemeClr>
                </a:solidFill>
              </a:rPr>
              <a:t>Creation and management of the Manifest 5 SBOM construct (see Figure 1) is focused on complying with the EO 14028 requirement to improve the security and integrity of software supply chains. </a:t>
            </a:r>
          </a:p>
          <a:p>
            <a:pPr marL="1139825" lvl="1" indent="-287338"/>
            <a:r>
              <a:rPr lang="en-US" sz="1400" dirty="0"/>
              <a:t>Manifest 5 advises that SBOMs help you vet software vendors, manage cybersecurity vulnerabilities, and to harden critical systems. </a:t>
            </a:r>
          </a:p>
          <a:p>
            <a:pPr marL="800100" lvl="1" indent="-342900">
              <a:buFont typeface="+mj-lt"/>
              <a:buAutoNum type="arabicPeriod" startAt="9"/>
            </a:pPr>
            <a:r>
              <a:rPr lang="en-US" sz="1600" b="1" dirty="0"/>
              <a:t>Build </a:t>
            </a:r>
            <a:r>
              <a:rPr lang="en-US" sz="1600" b="1" u="sng" dirty="0">
                <a:solidFill>
                  <a:srgbClr val="002060"/>
                </a:solidFill>
              </a:rPr>
              <a:t>Catalogs of Approved Open Source Components</a:t>
            </a:r>
            <a:r>
              <a:rPr lang="en-US" sz="1600" b="1" dirty="0"/>
              <a:t> </a:t>
            </a:r>
            <a:r>
              <a:rPr lang="en-US" sz="1600" dirty="0"/>
              <a:t>that have maintainer validated processes to ensure compliance with National Institute of Standards and Technology (NIST) security standards that need to be developed and maintained. </a:t>
            </a:r>
          </a:p>
          <a:p>
            <a:pPr marL="800100" lvl="1" indent="-342900">
              <a:buFont typeface="+mj-lt"/>
              <a:buAutoNum type="arabicPeriod" startAt="9"/>
            </a:pPr>
            <a:endParaRPr lang="en-US" sz="1600" dirty="0"/>
          </a:p>
        </p:txBody>
      </p:sp>
      <p:sp>
        <p:nvSpPr>
          <p:cNvPr id="4" name="Slide Number Placeholder 3"/>
          <p:cNvSpPr>
            <a:spLocks noGrp="1"/>
          </p:cNvSpPr>
          <p:nvPr>
            <p:ph type="sldNum" sz="quarter" idx="12"/>
          </p:nvPr>
        </p:nvSpPr>
        <p:spPr/>
        <p:txBody>
          <a:bodyPr/>
          <a:lstStyle/>
          <a:p>
            <a:fld id="{ACED09CD-5C3E-4428-8A42-341F4EC50FB5}" type="slidenum">
              <a:rPr lang="en-US" smtClean="0"/>
              <a:pPr/>
              <a:t>9</a:t>
            </a:fld>
            <a:endParaRPr lang="en-US" dirty="0"/>
          </a:p>
        </p:txBody>
      </p:sp>
    </p:spTree>
    <p:extLst>
      <p:ext uri="{BB962C8B-B14F-4D97-AF65-F5344CB8AC3E}">
        <p14:creationId xmlns:p14="http://schemas.microsoft.com/office/powerpoint/2010/main" val="1590973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8B56AA43F8424DB95F19599225B789" ma:contentTypeVersion="9" ma:contentTypeDescription="Create a new document." ma:contentTypeScope="" ma:versionID="ef8c27da1df357aee89fe866fe10b597">
  <xsd:schema xmlns:xsd="http://www.w3.org/2001/XMLSchema" xmlns:xs="http://www.w3.org/2001/XMLSchema" xmlns:p="http://schemas.microsoft.com/office/2006/metadata/properties" xmlns:ns3="ee248b37-1e98-4ec1-b868-a8e59860691d" targetNamespace="http://schemas.microsoft.com/office/2006/metadata/properties" ma:root="true" ma:fieldsID="55b845371f15082b04138a8e371be82a" ns3:_="">
    <xsd:import namespace="ee248b37-1e98-4ec1-b868-a8e59860691d"/>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GenerationTime" minOccurs="0"/>
                <xsd:element ref="ns3:MediaServiceEventHashCode" minOccurs="0"/>
                <xsd:element ref="ns3:MediaServiceSystemTags" minOccurs="0"/>
                <xsd:element ref="ns3:MediaServiceOCR"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248b37-1e98-4ec1-b868-a8e5986069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E1D040-E891-4E54-9DD5-6FBE7BB6A021}">
  <ds:schemaRefs>
    <ds:schemaRef ds:uri="http://schemas.openxmlformats.org/package/2006/metadata/core-properties"/>
    <ds:schemaRef ds:uri="http://purl.org/dc/terms/"/>
    <ds:schemaRef ds:uri="http://www.w3.org/XML/1998/namespace"/>
    <ds:schemaRef ds:uri="http://purl.org/dc/dcmitype/"/>
    <ds:schemaRef ds:uri="http://schemas.microsoft.com/office/infopath/2007/PartnerControls"/>
    <ds:schemaRef ds:uri="ee248b37-1e98-4ec1-b868-a8e59860691d"/>
    <ds:schemaRef ds:uri="http://schemas.microsoft.com/office/2006/metadata/properties"/>
    <ds:schemaRef ds:uri="http://schemas.microsoft.com/office/2006/documentManagement/types"/>
    <ds:schemaRef ds:uri="http://purl.org/dc/elements/1.1/"/>
  </ds:schemaRefs>
</ds:datastoreItem>
</file>

<file path=customXml/itemProps2.xml><?xml version="1.0" encoding="utf-8"?>
<ds:datastoreItem xmlns:ds="http://schemas.openxmlformats.org/officeDocument/2006/customXml" ds:itemID="{79C895D3-136D-4ACF-AA92-F6D7B14E7B59}">
  <ds:schemaRefs>
    <ds:schemaRef ds:uri="http://schemas.microsoft.com/sharepoint/v3/contenttype/forms"/>
  </ds:schemaRefs>
</ds:datastoreItem>
</file>

<file path=customXml/itemProps3.xml><?xml version="1.0" encoding="utf-8"?>
<ds:datastoreItem xmlns:ds="http://schemas.openxmlformats.org/officeDocument/2006/customXml" ds:itemID="{C57AF7A6-4A45-4AC5-831C-BEA74A1D54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248b37-1e98-4ec1-b868-a8e5986069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31027</TotalTime>
  <Words>1865</Words>
  <Application>Microsoft Office PowerPoint</Application>
  <PresentationFormat>On-screen Show (4:3)</PresentationFormat>
  <Paragraphs>136</Paragraphs>
  <Slides>15</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Implementing a DevSecOps Framework</vt:lpstr>
      <vt:lpstr>Implementing a DSO Framework</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lpstr>Implementing a DSO Framework </vt:lpstr>
    </vt:vector>
  </TitlesOfParts>
  <Company>UMBC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Jeffrey Ray</dc:creator>
  <cp:lastModifiedBy>Jeffrey Ray</cp:lastModifiedBy>
  <cp:revision>814</cp:revision>
  <cp:lastPrinted>2013-03-31T12:14:35Z</cp:lastPrinted>
  <dcterms:created xsi:type="dcterms:W3CDTF">2009-11-05T16:04:28Z</dcterms:created>
  <dcterms:modified xsi:type="dcterms:W3CDTF">2024-01-12T12:13:44Z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0x010100CE8B56AA43F8424DB95F19599225B789</vt:lpwstr>
  </property>
</Properties>
</file>